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2" r:id="rId2"/>
  </p:sldMasterIdLst>
  <p:notesMasterIdLst>
    <p:notesMasterId r:id="rId21"/>
  </p:notesMasterIdLst>
  <p:sldIdLst>
    <p:sldId id="457" r:id="rId3"/>
    <p:sldId id="466" r:id="rId4"/>
    <p:sldId id="467" r:id="rId5"/>
    <p:sldId id="468" r:id="rId6"/>
    <p:sldId id="469" r:id="rId7"/>
    <p:sldId id="470" r:id="rId8"/>
    <p:sldId id="471" r:id="rId9"/>
    <p:sldId id="472" r:id="rId10"/>
    <p:sldId id="473" r:id="rId11"/>
    <p:sldId id="474" r:id="rId12"/>
    <p:sldId id="475" r:id="rId13"/>
    <p:sldId id="477" r:id="rId14"/>
    <p:sldId id="478" r:id="rId15"/>
    <p:sldId id="479" r:id="rId16"/>
    <p:sldId id="480" r:id="rId17"/>
    <p:sldId id="481" r:id="rId18"/>
    <p:sldId id="482" r:id="rId19"/>
    <p:sldId id="4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59" d="100"/>
          <a:sy n="59" d="100"/>
        </p:scale>
        <p:origin x="1440" y="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D70192-259E-4B69-98FD-70C7043C4D88}" type="datetimeFigureOut">
              <a:rPr lang="en-US" smtClean="0"/>
              <a:pPr/>
              <a:t>9/26/2023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116D9C-1955-4412-97E1-74B7BBFC2F5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Freeform 2"/>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4" name="Freeform 3"/>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cs typeface="+mn-cs"/>
            </a:endParaRPr>
          </a:p>
        </p:txBody>
      </p:sp>
      <p:sp>
        <p:nvSpPr>
          <p:cNvPr id="9" name="Title 8"/>
          <p:cNvSpPr>
            <a:spLocks noGrp="1"/>
          </p:cNvSpPr>
          <p:nvPr>
            <p:ph type="ctrTitle"/>
          </p:nvPr>
        </p:nvSpPr>
        <p:spPr>
          <a:xfrm>
            <a:off x="457200" y="1752600"/>
            <a:ext cx="6629400" cy="2590800"/>
          </a:xfrm>
        </p:spPr>
        <p:txBody>
          <a:bodyPr anchor="t"/>
          <a:lstStyle>
            <a:lvl1pPr algn="ct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5" name="Date Placeholder 29"/>
          <p:cNvSpPr>
            <a:spLocks noGrp="1"/>
          </p:cNvSpPr>
          <p:nvPr>
            <p:ph type="dt" sz="half" idx="10"/>
          </p:nvPr>
        </p:nvSpPr>
        <p:spPr/>
        <p:txBody>
          <a:bodyPr/>
          <a:lstStyle>
            <a:lvl1pPr>
              <a:defRPr b="1">
                <a:solidFill>
                  <a:schemeClr val="tx1"/>
                </a:solidFill>
              </a:defRPr>
            </a:lvl1pPr>
          </a:lstStyle>
          <a:p>
            <a:pPr>
              <a:defRPr/>
            </a:pPr>
            <a:r>
              <a:rPr lang="en-US"/>
              <a:t>Prepared By : Dr K RAJENDRA PRASAD,  PROFESSOR, DEPT. OF CSE (CS),  IARE (Autonomous), NANDYAL</a:t>
            </a:r>
          </a:p>
        </p:txBody>
      </p:sp>
      <p:sp>
        <p:nvSpPr>
          <p:cNvPr id="6" name="Footer Placeholder 18"/>
          <p:cNvSpPr>
            <a:spLocks noGrp="1"/>
          </p:cNvSpPr>
          <p:nvPr>
            <p:ph type="ftr" sz="quarter" idx="11"/>
          </p:nvPr>
        </p:nvSpPr>
        <p:spPr/>
        <p:txBody>
          <a:bodyPr/>
          <a:lstStyle>
            <a:lvl1pPr>
              <a:defRPr b="1">
                <a:solidFill>
                  <a:schemeClr val="tx1"/>
                </a:solidFill>
              </a:defRPr>
            </a:lvl1pPr>
          </a:lstStyle>
          <a:p>
            <a:pPr>
              <a:defRPr/>
            </a:pPr>
            <a:endParaRPr lang="en-US"/>
          </a:p>
        </p:txBody>
      </p:sp>
      <p:sp>
        <p:nvSpPr>
          <p:cNvPr id="7" name="Slide Number Placeholder 26"/>
          <p:cNvSpPr>
            <a:spLocks noGrp="1"/>
          </p:cNvSpPr>
          <p:nvPr>
            <p:ph type="sldNum" sz="quarter" idx="12"/>
          </p:nvPr>
        </p:nvSpPr>
        <p:spPr/>
        <p:txBody>
          <a:bodyPr/>
          <a:lstStyle>
            <a:lvl1pPr>
              <a:defRPr b="1">
                <a:solidFill>
                  <a:schemeClr val="tx1"/>
                </a:solidFill>
              </a:defRPr>
            </a:lvl1pPr>
          </a:lstStyle>
          <a:p>
            <a:pPr>
              <a:defRPr/>
            </a:pPr>
            <a:fld id="{7B992530-92A3-44B4-96DF-B2605C41FE7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b="1"/>
            </a:lvl1pPr>
            <a:lvl2pPr>
              <a:defRPr b="1"/>
            </a:lvl2pPr>
            <a:lvl3pPr>
              <a:defRPr b="1"/>
            </a:lvl3pPr>
            <a:lvl4pPr>
              <a:defRPr b="1"/>
            </a:lvl4pPr>
            <a:lvl5pPr>
              <a:defRPr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r>
              <a:rPr lang="en-US"/>
              <a:t>Prepared By : Dr K RAJENDRA PRASAD,  PROFESSOR, DEPT. OF CSE (CS),  IARE (Autonomous), NANDYAL</a:t>
            </a:r>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026275E-019F-4DBF-9570-2B2CFE581BE3}"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b="1"/>
            </a:lvl1pPr>
            <a:lvl2pPr>
              <a:defRPr b="1"/>
            </a:lvl2pPr>
            <a:lvl3pPr>
              <a:defRPr b="1"/>
            </a:lvl3pPr>
            <a:lvl4pPr>
              <a:defRPr b="1"/>
            </a:lvl4pPr>
            <a:lvl5pPr>
              <a:defRPr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r>
              <a:rPr lang="en-US"/>
              <a:t>Prepared By : Dr K RAJENDRA PRASAD,  PROFESSOR, DEPT. OF CSE (CS),  IARE (Autonomous), NANDYAL</a:t>
            </a:r>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14E3C3C-488C-4C21-8865-BBB9440A05BB}"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b="1">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Prepared By : Dr K RAJENDRA PRASAD,  PROFESSOR, DEPT. OF CSE (CS),  IARE (Autonomous), NANDYAL</a:t>
            </a:r>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B9E0CA6-51E5-4909-A9E7-74F83F1586A3}"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4" name="Rectangle 3"/>
          <p:cNvSpPr/>
          <p:nvPr userDrawn="1"/>
        </p:nvSpPr>
        <p:spPr>
          <a:xfrm>
            <a:off x="0" y="0"/>
            <a:ext cx="9144000" cy="914400"/>
          </a:xfrm>
          <a:prstGeom prst="rect">
            <a:avLst/>
          </a:prstGeom>
          <a:solidFill>
            <a:srgbClr val="2F71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Date Placeholder 3"/>
          <p:cNvSpPr>
            <a:spLocks noGrp="1"/>
          </p:cNvSpPr>
          <p:nvPr>
            <p:ph type="dt" sz="half" idx="10"/>
          </p:nvPr>
        </p:nvSpPr>
        <p:spPr/>
        <p:txBody>
          <a:bodyPr/>
          <a:lstStyle>
            <a:lvl1pPr>
              <a:defRPr/>
            </a:lvl1pPr>
          </a:lstStyle>
          <a:p>
            <a:pPr>
              <a:defRPr/>
            </a:pPr>
            <a:r>
              <a:rPr lang="en-US"/>
              <a:t>Prepared By : Dr K RAJENDRA PRASAD,  PROFESSOR, DEPT. OF CSE (CS),  IARE (Autonomous), NANDYAL</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0EEE149-5D86-4BF5-BCC2-4D8A9996A715}"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1431925" y="36513"/>
            <a:ext cx="184150" cy="366712"/>
          </a:xfrm>
          <a:prstGeom prst="rect">
            <a:avLst/>
          </a:prstGeom>
          <a:noFill/>
          <a:ln>
            <a:noFill/>
          </a:ln>
        </p:spPr>
        <p:txBody>
          <a:bodyPr wrap="none">
            <a:spAutoFit/>
          </a:bodyPr>
          <a:lstStyle>
            <a:lvl1pPr eaLnBrk="0" hangingPunct="0">
              <a:defRPr sz="3200">
                <a:solidFill>
                  <a:srgbClr val="000066"/>
                </a:solidFill>
                <a:latin typeface="Berlin Sans FB" pitchFamily="34" charset="0"/>
                <a:cs typeface="Arial" pitchFamily="34" charset="0"/>
              </a:defRPr>
            </a:lvl1pPr>
            <a:lvl2pPr marL="742950" indent="-285750" eaLnBrk="0" hangingPunct="0">
              <a:defRPr sz="3200">
                <a:solidFill>
                  <a:srgbClr val="000066"/>
                </a:solidFill>
                <a:latin typeface="Berlin Sans FB" pitchFamily="34" charset="0"/>
                <a:cs typeface="Arial" pitchFamily="34" charset="0"/>
              </a:defRPr>
            </a:lvl2pPr>
            <a:lvl3pPr marL="1143000" indent="-228600" eaLnBrk="0" hangingPunct="0">
              <a:defRPr sz="3200">
                <a:solidFill>
                  <a:srgbClr val="000066"/>
                </a:solidFill>
                <a:latin typeface="Berlin Sans FB" pitchFamily="34" charset="0"/>
                <a:cs typeface="Arial" pitchFamily="34" charset="0"/>
              </a:defRPr>
            </a:lvl3pPr>
            <a:lvl4pPr marL="1600200" indent="-228600" eaLnBrk="0" hangingPunct="0">
              <a:defRPr sz="3200">
                <a:solidFill>
                  <a:srgbClr val="000066"/>
                </a:solidFill>
                <a:latin typeface="Berlin Sans FB" pitchFamily="34" charset="0"/>
                <a:cs typeface="Arial" pitchFamily="34" charset="0"/>
              </a:defRPr>
            </a:lvl4pPr>
            <a:lvl5pPr marL="2057400" indent="-228600" eaLnBrk="0" hangingPunct="0">
              <a:defRPr sz="3200">
                <a:solidFill>
                  <a:srgbClr val="000066"/>
                </a:solidFill>
                <a:latin typeface="Berlin Sans FB" pitchFamily="34" charset="0"/>
                <a:cs typeface="Arial" pitchFamily="34" charset="0"/>
              </a:defRPr>
            </a:lvl5pPr>
            <a:lvl6pPr marL="2514600" indent="-228600" eaLnBrk="0" fontAlgn="base" hangingPunct="0">
              <a:spcBef>
                <a:spcPct val="0"/>
              </a:spcBef>
              <a:spcAft>
                <a:spcPct val="0"/>
              </a:spcAft>
              <a:defRPr sz="3200">
                <a:solidFill>
                  <a:srgbClr val="000066"/>
                </a:solidFill>
                <a:latin typeface="Berlin Sans FB" pitchFamily="34" charset="0"/>
                <a:cs typeface="Arial" pitchFamily="34" charset="0"/>
              </a:defRPr>
            </a:lvl6pPr>
            <a:lvl7pPr marL="2971800" indent="-228600" eaLnBrk="0" fontAlgn="base" hangingPunct="0">
              <a:spcBef>
                <a:spcPct val="0"/>
              </a:spcBef>
              <a:spcAft>
                <a:spcPct val="0"/>
              </a:spcAft>
              <a:defRPr sz="3200">
                <a:solidFill>
                  <a:srgbClr val="000066"/>
                </a:solidFill>
                <a:latin typeface="Berlin Sans FB" pitchFamily="34" charset="0"/>
                <a:cs typeface="Arial" pitchFamily="34" charset="0"/>
              </a:defRPr>
            </a:lvl7pPr>
            <a:lvl8pPr marL="3429000" indent="-228600" eaLnBrk="0" fontAlgn="base" hangingPunct="0">
              <a:spcBef>
                <a:spcPct val="0"/>
              </a:spcBef>
              <a:spcAft>
                <a:spcPct val="0"/>
              </a:spcAft>
              <a:defRPr sz="3200">
                <a:solidFill>
                  <a:srgbClr val="000066"/>
                </a:solidFill>
                <a:latin typeface="Berlin Sans FB" pitchFamily="34" charset="0"/>
                <a:cs typeface="Arial" pitchFamily="34" charset="0"/>
              </a:defRPr>
            </a:lvl8pPr>
            <a:lvl9pPr marL="3886200" indent="-228600" eaLnBrk="0" fontAlgn="base" hangingPunct="0">
              <a:spcBef>
                <a:spcPct val="0"/>
              </a:spcBef>
              <a:spcAft>
                <a:spcPct val="0"/>
              </a:spcAft>
              <a:defRPr sz="3200">
                <a:solidFill>
                  <a:srgbClr val="000066"/>
                </a:solidFill>
                <a:latin typeface="Berlin Sans FB" pitchFamily="34" charset="0"/>
                <a:cs typeface="Arial" pitchFamily="34" charset="0"/>
              </a:defRPr>
            </a:lvl9pPr>
          </a:lstStyle>
          <a:p>
            <a:pPr algn="ctr" eaLnBrk="1" hangingPunct="1">
              <a:defRPr/>
            </a:pPr>
            <a:endParaRPr lang="en-US" sz="1800">
              <a:solidFill>
                <a:srgbClr val="000000"/>
              </a:solidFill>
            </a:endParaRPr>
          </a:p>
        </p:txBody>
      </p:sp>
      <p:sp>
        <p:nvSpPr>
          <p:cNvPr id="3" name="Text Box 5"/>
          <p:cNvSpPr txBox="1">
            <a:spLocks noChangeArrowheads="1"/>
          </p:cNvSpPr>
          <p:nvPr/>
        </p:nvSpPr>
        <p:spPr bwMode="auto">
          <a:xfrm>
            <a:off x="1584325" y="265113"/>
            <a:ext cx="6950075" cy="366712"/>
          </a:xfrm>
          <a:prstGeom prst="rect">
            <a:avLst/>
          </a:prstGeom>
          <a:noFill/>
          <a:ln>
            <a:noFill/>
          </a:ln>
        </p:spPr>
        <p:txBody>
          <a:bodyPr>
            <a:spAutoFit/>
          </a:bodyPr>
          <a:lstStyle>
            <a:lvl1pPr eaLnBrk="0" hangingPunct="0">
              <a:defRPr sz="3200">
                <a:solidFill>
                  <a:srgbClr val="000066"/>
                </a:solidFill>
                <a:latin typeface="Berlin Sans FB" pitchFamily="34" charset="0"/>
                <a:cs typeface="Arial" pitchFamily="34" charset="0"/>
              </a:defRPr>
            </a:lvl1pPr>
            <a:lvl2pPr marL="742950" indent="-285750" eaLnBrk="0" hangingPunct="0">
              <a:defRPr sz="3200">
                <a:solidFill>
                  <a:srgbClr val="000066"/>
                </a:solidFill>
                <a:latin typeface="Berlin Sans FB" pitchFamily="34" charset="0"/>
                <a:cs typeface="Arial" pitchFamily="34" charset="0"/>
              </a:defRPr>
            </a:lvl2pPr>
            <a:lvl3pPr marL="1143000" indent="-228600" eaLnBrk="0" hangingPunct="0">
              <a:defRPr sz="3200">
                <a:solidFill>
                  <a:srgbClr val="000066"/>
                </a:solidFill>
                <a:latin typeface="Berlin Sans FB" pitchFamily="34" charset="0"/>
                <a:cs typeface="Arial" pitchFamily="34" charset="0"/>
              </a:defRPr>
            </a:lvl3pPr>
            <a:lvl4pPr marL="1600200" indent="-228600" eaLnBrk="0" hangingPunct="0">
              <a:defRPr sz="3200">
                <a:solidFill>
                  <a:srgbClr val="000066"/>
                </a:solidFill>
                <a:latin typeface="Berlin Sans FB" pitchFamily="34" charset="0"/>
                <a:cs typeface="Arial" pitchFamily="34" charset="0"/>
              </a:defRPr>
            </a:lvl4pPr>
            <a:lvl5pPr marL="2057400" indent="-228600" eaLnBrk="0" hangingPunct="0">
              <a:defRPr sz="3200">
                <a:solidFill>
                  <a:srgbClr val="000066"/>
                </a:solidFill>
                <a:latin typeface="Berlin Sans FB" pitchFamily="34" charset="0"/>
                <a:cs typeface="Arial" pitchFamily="34" charset="0"/>
              </a:defRPr>
            </a:lvl5pPr>
            <a:lvl6pPr marL="2514600" indent="-228600" eaLnBrk="0" fontAlgn="base" hangingPunct="0">
              <a:spcBef>
                <a:spcPct val="0"/>
              </a:spcBef>
              <a:spcAft>
                <a:spcPct val="0"/>
              </a:spcAft>
              <a:defRPr sz="3200">
                <a:solidFill>
                  <a:srgbClr val="000066"/>
                </a:solidFill>
                <a:latin typeface="Berlin Sans FB" pitchFamily="34" charset="0"/>
                <a:cs typeface="Arial" pitchFamily="34" charset="0"/>
              </a:defRPr>
            </a:lvl6pPr>
            <a:lvl7pPr marL="2971800" indent="-228600" eaLnBrk="0" fontAlgn="base" hangingPunct="0">
              <a:spcBef>
                <a:spcPct val="0"/>
              </a:spcBef>
              <a:spcAft>
                <a:spcPct val="0"/>
              </a:spcAft>
              <a:defRPr sz="3200">
                <a:solidFill>
                  <a:srgbClr val="000066"/>
                </a:solidFill>
                <a:latin typeface="Berlin Sans FB" pitchFamily="34" charset="0"/>
                <a:cs typeface="Arial" pitchFamily="34" charset="0"/>
              </a:defRPr>
            </a:lvl7pPr>
            <a:lvl8pPr marL="3429000" indent="-228600" eaLnBrk="0" fontAlgn="base" hangingPunct="0">
              <a:spcBef>
                <a:spcPct val="0"/>
              </a:spcBef>
              <a:spcAft>
                <a:spcPct val="0"/>
              </a:spcAft>
              <a:defRPr sz="3200">
                <a:solidFill>
                  <a:srgbClr val="000066"/>
                </a:solidFill>
                <a:latin typeface="Berlin Sans FB" pitchFamily="34" charset="0"/>
                <a:cs typeface="Arial" pitchFamily="34" charset="0"/>
              </a:defRPr>
            </a:lvl8pPr>
            <a:lvl9pPr marL="3886200" indent="-228600" eaLnBrk="0" fontAlgn="base" hangingPunct="0">
              <a:spcBef>
                <a:spcPct val="0"/>
              </a:spcBef>
              <a:spcAft>
                <a:spcPct val="0"/>
              </a:spcAft>
              <a:defRPr sz="3200">
                <a:solidFill>
                  <a:srgbClr val="000066"/>
                </a:solidFill>
                <a:latin typeface="Berlin Sans FB" pitchFamily="34" charset="0"/>
                <a:cs typeface="Arial" pitchFamily="34" charset="0"/>
              </a:defRPr>
            </a:lvl9pPr>
          </a:lstStyle>
          <a:p>
            <a:pPr algn="ctr" eaLnBrk="1" hangingPunct="1">
              <a:defRPr/>
            </a:pPr>
            <a:endParaRPr lang="en-US" sz="1800">
              <a:solidFill>
                <a:srgbClr val="000000"/>
              </a:solidFill>
            </a:endParaRPr>
          </a:p>
        </p:txBody>
      </p:sp>
      <p:sp>
        <p:nvSpPr>
          <p:cNvPr id="4" name="Text Box 6"/>
          <p:cNvSpPr txBox="1">
            <a:spLocks noChangeArrowheads="1"/>
          </p:cNvSpPr>
          <p:nvPr/>
        </p:nvSpPr>
        <p:spPr bwMode="auto">
          <a:xfrm>
            <a:off x="152400" y="0"/>
            <a:ext cx="8778875" cy="366713"/>
          </a:xfrm>
          <a:prstGeom prst="rect">
            <a:avLst/>
          </a:prstGeom>
          <a:noFill/>
          <a:ln>
            <a:noFill/>
          </a:ln>
        </p:spPr>
        <p:txBody>
          <a:bodyPr>
            <a:spAutoFit/>
          </a:bodyPr>
          <a:lstStyle>
            <a:lvl1pPr eaLnBrk="0" hangingPunct="0">
              <a:defRPr sz="3200">
                <a:solidFill>
                  <a:srgbClr val="000066"/>
                </a:solidFill>
                <a:latin typeface="Berlin Sans FB" pitchFamily="34" charset="0"/>
                <a:cs typeface="Arial" pitchFamily="34" charset="0"/>
              </a:defRPr>
            </a:lvl1pPr>
            <a:lvl2pPr marL="742950" indent="-285750" eaLnBrk="0" hangingPunct="0">
              <a:defRPr sz="3200">
                <a:solidFill>
                  <a:srgbClr val="000066"/>
                </a:solidFill>
                <a:latin typeface="Berlin Sans FB" pitchFamily="34" charset="0"/>
                <a:cs typeface="Arial" pitchFamily="34" charset="0"/>
              </a:defRPr>
            </a:lvl2pPr>
            <a:lvl3pPr marL="1143000" indent="-228600" eaLnBrk="0" hangingPunct="0">
              <a:defRPr sz="3200">
                <a:solidFill>
                  <a:srgbClr val="000066"/>
                </a:solidFill>
                <a:latin typeface="Berlin Sans FB" pitchFamily="34" charset="0"/>
                <a:cs typeface="Arial" pitchFamily="34" charset="0"/>
              </a:defRPr>
            </a:lvl3pPr>
            <a:lvl4pPr marL="1600200" indent="-228600" eaLnBrk="0" hangingPunct="0">
              <a:defRPr sz="3200">
                <a:solidFill>
                  <a:srgbClr val="000066"/>
                </a:solidFill>
                <a:latin typeface="Berlin Sans FB" pitchFamily="34" charset="0"/>
                <a:cs typeface="Arial" pitchFamily="34" charset="0"/>
              </a:defRPr>
            </a:lvl4pPr>
            <a:lvl5pPr marL="2057400" indent="-228600" eaLnBrk="0" hangingPunct="0">
              <a:defRPr sz="3200">
                <a:solidFill>
                  <a:srgbClr val="000066"/>
                </a:solidFill>
                <a:latin typeface="Berlin Sans FB" pitchFamily="34" charset="0"/>
                <a:cs typeface="Arial" pitchFamily="34" charset="0"/>
              </a:defRPr>
            </a:lvl5pPr>
            <a:lvl6pPr marL="2514600" indent="-228600" eaLnBrk="0" fontAlgn="base" hangingPunct="0">
              <a:spcBef>
                <a:spcPct val="0"/>
              </a:spcBef>
              <a:spcAft>
                <a:spcPct val="0"/>
              </a:spcAft>
              <a:defRPr sz="3200">
                <a:solidFill>
                  <a:srgbClr val="000066"/>
                </a:solidFill>
                <a:latin typeface="Berlin Sans FB" pitchFamily="34" charset="0"/>
                <a:cs typeface="Arial" pitchFamily="34" charset="0"/>
              </a:defRPr>
            </a:lvl6pPr>
            <a:lvl7pPr marL="2971800" indent="-228600" eaLnBrk="0" fontAlgn="base" hangingPunct="0">
              <a:spcBef>
                <a:spcPct val="0"/>
              </a:spcBef>
              <a:spcAft>
                <a:spcPct val="0"/>
              </a:spcAft>
              <a:defRPr sz="3200">
                <a:solidFill>
                  <a:srgbClr val="000066"/>
                </a:solidFill>
                <a:latin typeface="Berlin Sans FB" pitchFamily="34" charset="0"/>
                <a:cs typeface="Arial" pitchFamily="34" charset="0"/>
              </a:defRPr>
            </a:lvl7pPr>
            <a:lvl8pPr marL="3429000" indent="-228600" eaLnBrk="0" fontAlgn="base" hangingPunct="0">
              <a:spcBef>
                <a:spcPct val="0"/>
              </a:spcBef>
              <a:spcAft>
                <a:spcPct val="0"/>
              </a:spcAft>
              <a:defRPr sz="3200">
                <a:solidFill>
                  <a:srgbClr val="000066"/>
                </a:solidFill>
                <a:latin typeface="Berlin Sans FB" pitchFamily="34" charset="0"/>
                <a:cs typeface="Arial" pitchFamily="34" charset="0"/>
              </a:defRPr>
            </a:lvl8pPr>
            <a:lvl9pPr marL="3886200" indent="-228600" eaLnBrk="0" fontAlgn="base" hangingPunct="0">
              <a:spcBef>
                <a:spcPct val="0"/>
              </a:spcBef>
              <a:spcAft>
                <a:spcPct val="0"/>
              </a:spcAft>
              <a:defRPr sz="3200">
                <a:solidFill>
                  <a:srgbClr val="000066"/>
                </a:solidFill>
                <a:latin typeface="Berlin Sans FB" pitchFamily="34" charset="0"/>
                <a:cs typeface="Arial" pitchFamily="34" charset="0"/>
              </a:defRPr>
            </a:lvl9pPr>
          </a:lstStyle>
          <a:p>
            <a:pPr algn="ctr" eaLnBrk="1" hangingPunct="1">
              <a:defRPr/>
            </a:pPr>
            <a:endParaRPr lang="en-US" sz="1800">
              <a:solidFill>
                <a:srgbClr val="000000"/>
              </a:solidFill>
            </a:endParaRPr>
          </a:p>
        </p:txBody>
      </p:sp>
      <p:sp>
        <p:nvSpPr>
          <p:cNvPr id="5" name="Text Box 7"/>
          <p:cNvSpPr txBox="1">
            <a:spLocks noChangeArrowheads="1"/>
          </p:cNvSpPr>
          <p:nvPr/>
        </p:nvSpPr>
        <p:spPr bwMode="auto">
          <a:xfrm>
            <a:off x="1431925" y="265113"/>
            <a:ext cx="184150" cy="366712"/>
          </a:xfrm>
          <a:prstGeom prst="rect">
            <a:avLst/>
          </a:prstGeom>
          <a:noFill/>
          <a:ln>
            <a:noFill/>
          </a:ln>
        </p:spPr>
        <p:txBody>
          <a:bodyPr wrap="none">
            <a:spAutoFit/>
          </a:bodyPr>
          <a:lstStyle>
            <a:lvl1pPr eaLnBrk="0" hangingPunct="0">
              <a:defRPr sz="3200">
                <a:solidFill>
                  <a:srgbClr val="000066"/>
                </a:solidFill>
                <a:latin typeface="Berlin Sans FB" pitchFamily="34" charset="0"/>
                <a:cs typeface="Arial" pitchFamily="34" charset="0"/>
              </a:defRPr>
            </a:lvl1pPr>
            <a:lvl2pPr marL="742950" indent="-285750" eaLnBrk="0" hangingPunct="0">
              <a:defRPr sz="3200">
                <a:solidFill>
                  <a:srgbClr val="000066"/>
                </a:solidFill>
                <a:latin typeface="Berlin Sans FB" pitchFamily="34" charset="0"/>
                <a:cs typeface="Arial" pitchFamily="34" charset="0"/>
              </a:defRPr>
            </a:lvl2pPr>
            <a:lvl3pPr marL="1143000" indent="-228600" eaLnBrk="0" hangingPunct="0">
              <a:defRPr sz="3200">
                <a:solidFill>
                  <a:srgbClr val="000066"/>
                </a:solidFill>
                <a:latin typeface="Berlin Sans FB" pitchFamily="34" charset="0"/>
                <a:cs typeface="Arial" pitchFamily="34" charset="0"/>
              </a:defRPr>
            </a:lvl3pPr>
            <a:lvl4pPr marL="1600200" indent="-228600" eaLnBrk="0" hangingPunct="0">
              <a:defRPr sz="3200">
                <a:solidFill>
                  <a:srgbClr val="000066"/>
                </a:solidFill>
                <a:latin typeface="Berlin Sans FB" pitchFamily="34" charset="0"/>
                <a:cs typeface="Arial" pitchFamily="34" charset="0"/>
              </a:defRPr>
            </a:lvl4pPr>
            <a:lvl5pPr marL="2057400" indent="-228600" eaLnBrk="0" hangingPunct="0">
              <a:defRPr sz="3200">
                <a:solidFill>
                  <a:srgbClr val="000066"/>
                </a:solidFill>
                <a:latin typeface="Berlin Sans FB" pitchFamily="34" charset="0"/>
                <a:cs typeface="Arial" pitchFamily="34" charset="0"/>
              </a:defRPr>
            </a:lvl5pPr>
            <a:lvl6pPr marL="2514600" indent="-228600" eaLnBrk="0" fontAlgn="base" hangingPunct="0">
              <a:spcBef>
                <a:spcPct val="0"/>
              </a:spcBef>
              <a:spcAft>
                <a:spcPct val="0"/>
              </a:spcAft>
              <a:defRPr sz="3200">
                <a:solidFill>
                  <a:srgbClr val="000066"/>
                </a:solidFill>
                <a:latin typeface="Berlin Sans FB" pitchFamily="34" charset="0"/>
                <a:cs typeface="Arial" pitchFamily="34" charset="0"/>
              </a:defRPr>
            </a:lvl6pPr>
            <a:lvl7pPr marL="2971800" indent="-228600" eaLnBrk="0" fontAlgn="base" hangingPunct="0">
              <a:spcBef>
                <a:spcPct val="0"/>
              </a:spcBef>
              <a:spcAft>
                <a:spcPct val="0"/>
              </a:spcAft>
              <a:defRPr sz="3200">
                <a:solidFill>
                  <a:srgbClr val="000066"/>
                </a:solidFill>
                <a:latin typeface="Berlin Sans FB" pitchFamily="34" charset="0"/>
                <a:cs typeface="Arial" pitchFamily="34" charset="0"/>
              </a:defRPr>
            </a:lvl7pPr>
            <a:lvl8pPr marL="3429000" indent="-228600" eaLnBrk="0" fontAlgn="base" hangingPunct="0">
              <a:spcBef>
                <a:spcPct val="0"/>
              </a:spcBef>
              <a:spcAft>
                <a:spcPct val="0"/>
              </a:spcAft>
              <a:defRPr sz="3200">
                <a:solidFill>
                  <a:srgbClr val="000066"/>
                </a:solidFill>
                <a:latin typeface="Berlin Sans FB" pitchFamily="34" charset="0"/>
                <a:cs typeface="Arial" pitchFamily="34" charset="0"/>
              </a:defRPr>
            </a:lvl8pPr>
            <a:lvl9pPr marL="3886200" indent="-228600" eaLnBrk="0" fontAlgn="base" hangingPunct="0">
              <a:spcBef>
                <a:spcPct val="0"/>
              </a:spcBef>
              <a:spcAft>
                <a:spcPct val="0"/>
              </a:spcAft>
              <a:defRPr sz="3200">
                <a:solidFill>
                  <a:srgbClr val="000066"/>
                </a:solidFill>
                <a:latin typeface="Berlin Sans FB" pitchFamily="34" charset="0"/>
                <a:cs typeface="Arial" pitchFamily="34" charset="0"/>
              </a:defRPr>
            </a:lvl9pPr>
          </a:lstStyle>
          <a:p>
            <a:pPr algn="ctr" eaLnBrk="1" hangingPunct="1">
              <a:defRPr/>
            </a:pPr>
            <a:endParaRPr lang="en-US" sz="1800">
              <a:solidFill>
                <a:srgbClr val="000000"/>
              </a:solidFill>
            </a:endParaRP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pPr>
              <a:defRPr/>
            </a:pPr>
            <a:r>
              <a:rPr lang="en-US"/>
              <a:t>Prepared By : Dr K RAJENDRA PRASAD,  PROFESSOR, DEPT. OF CSE (CS),  IARE (Autonomous), NANDYAL</a:t>
            </a:r>
          </a:p>
        </p:txBody>
      </p:sp>
      <p:sp>
        <p:nvSpPr>
          <p:cNvPr id="8" name="Footer Placeholder 7"/>
          <p:cNvSpPr>
            <a:spLocks noGrp="1"/>
          </p:cNvSpPr>
          <p:nvPr>
            <p:ph type="ftr" sz="quarter" idx="11"/>
          </p:nvPr>
        </p:nvSpPr>
        <p:spPr>
          <a:xfrm>
            <a:off x="514350" y="6554697"/>
            <a:ext cx="3771900" cy="228600"/>
          </a:xfrm>
          <a:prstGeom prst="rect">
            <a:avLst/>
          </a:prstGeom>
        </p:spPr>
        <p:txBody>
          <a:bodyPr/>
          <a:lstStyle>
            <a:lvl1pPr>
              <a:defRPr>
                <a:solidFill>
                  <a:srgbClr val="FFFFFF">
                    <a:alpha val="75000"/>
                  </a:srgbClr>
                </a:solidFill>
              </a:defRPr>
            </a:lvl1pPr>
          </a:lstStyle>
          <a:p>
            <a:pPr>
              <a:defRPr/>
            </a:pPr>
            <a:endParaRPr lang="en-U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pPr>
              <a:defRPr/>
            </a:pPr>
            <a:fld id="{7F2A4EA7-F13F-43F3-A75F-8AA8F92E94B8}" type="slidenum">
              <a:rPr lang="en-US" smtClean="0"/>
              <a:pPr>
                <a:defRPr/>
              </a:pPr>
              <a:t>‹#›</a:t>
            </a:fld>
            <a:endParaRPr lang="en-US"/>
          </a:p>
        </p:txBody>
      </p:sp>
    </p:spTree>
    <p:extLst>
      <p:ext uri="{BB962C8B-B14F-4D97-AF65-F5344CB8AC3E}">
        <p14:creationId xmlns:p14="http://schemas.microsoft.com/office/powerpoint/2010/main" val="36671876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924232"/>
            <a:ext cx="9144001" cy="50970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251520" y="6602504"/>
            <a:ext cx="7893496" cy="162014"/>
          </a:xfrm>
        </p:spPr>
        <p:txBody>
          <a:bodyPr/>
          <a:lstStyle>
            <a:lvl1pPr algn="ctr">
              <a:defRPr b="1">
                <a:ln>
                  <a:noFill/>
                </a:ln>
                <a:solidFill>
                  <a:srgbClr val="002060">
                    <a:alpha val="75000"/>
                  </a:srgbClr>
                </a:solidFill>
              </a:defRPr>
            </a:lvl1pPr>
          </a:lstStyle>
          <a:p>
            <a:pPr>
              <a:defRPr/>
            </a:pPr>
            <a:r>
              <a:rPr lang="en-US"/>
              <a:t>Prepared By : Dr K RAJENDRA PRASAD,  PROFESSOR, DEPT. OF CSE (CS),  IARE (Autonomous), NANDYAL</a:t>
            </a:r>
            <a:endParaRPr lang="en-US" dirty="0"/>
          </a:p>
        </p:txBody>
      </p:sp>
      <p:sp>
        <p:nvSpPr>
          <p:cNvPr id="6" name="Slide Number Placeholder 5"/>
          <p:cNvSpPr>
            <a:spLocks noGrp="1"/>
          </p:cNvSpPr>
          <p:nvPr>
            <p:ph type="sldNum" sz="quarter" idx="12"/>
          </p:nvPr>
        </p:nvSpPr>
        <p:spPr>
          <a:xfrm>
            <a:off x="8244408" y="6625655"/>
            <a:ext cx="538376" cy="115713"/>
          </a:xfrm>
        </p:spPr>
        <p:txBody>
          <a:bodyPr/>
          <a:lstStyle>
            <a:lvl1pPr>
              <a:defRPr sz="1800" b="1">
                <a:solidFill>
                  <a:srgbClr val="002060">
                    <a:alpha val="20000"/>
                  </a:srgbClr>
                </a:solidFill>
              </a:defRPr>
            </a:lvl1pPr>
          </a:lstStyle>
          <a:p>
            <a:pPr>
              <a:defRPr/>
            </a:pPr>
            <a:fld id="{FAB6ED7B-5CA3-4472-B01C-99CB7689D1EA}" type="slidenum">
              <a:rPr lang="en-US" smtClean="0"/>
              <a:pPr>
                <a:defRPr/>
              </a:pPr>
              <a:t>‹#›</a:t>
            </a:fld>
            <a:endParaRPr lang="en-US" dirty="0"/>
          </a:p>
        </p:txBody>
      </p:sp>
      <p:sp>
        <p:nvSpPr>
          <p:cNvPr id="7" name="Rectangle 6">
            <a:extLst>
              <a:ext uri="{FF2B5EF4-FFF2-40B4-BE49-F238E27FC236}">
                <a16:creationId xmlns:a16="http://schemas.microsoft.com/office/drawing/2014/main" id="{F9981135-CAE6-4192-AE0D-CFEB106D2B27}"/>
              </a:ext>
            </a:extLst>
          </p:cNvPr>
          <p:cNvSpPr/>
          <p:nvPr userDrawn="1"/>
        </p:nvSpPr>
        <p:spPr>
          <a:xfrm>
            <a:off x="0" y="-9832"/>
            <a:ext cx="9144000" cy="9144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n>
                <a:solidFill>
                  <a:schemeClr val="bg1"/>
                </a:solidFill>
              </a:ln>
              <a:solidFill>
                <a:schemeClr val="bg1">
                  <a:alpha val="85000"/>
                </a:schemeClr>
              </a:solidFill>
            </a:endParaRPr>
          </a:p>
        </p:txBody>
      </p:sp>
      <p:pic>
        <p:nvPicPr>
          <p:cNvPr id="5" name="Picture 4">
            <a:extLst>
              <a:ext uri="{FF2B5EF4-FFF2-40B4-BE49-F238E27FC236}">
                <a16:creationId xmlns:a16="http://schemas.microsoft.com/office/drawing/2014/main" id="{2913B608-EA60-C09C-BB90-4D8FAF03691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44408" y="0"/>
            <a:ext cx="899592" cy="908720"/>
          </a:xfrm>
          <a:prstGeom prst="rect">
            <a:avLst/>
          </a:prstGeom>
        </p:spPr>
      </p:pic>
    </p:spTree>
    <p:extLst>
      <p:ext uri="{BB962C8B-B14F-4D97-AF65-F5344CB8AC3E}">
        <p14:creationId xmlns:p14="http://schemas.microsoft.com/office/powerpoint/2010/main" val="2752995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Prepared By : Dr K RAJENDRA PRASAD,  PROFESSOR, DEPT. OF CSE (CS),  IARE (Autonomous), NANDYAL</a:t>
            </a:r>
          </a:p>
        </p:txBody>
      </p:sp>
      <p:sp>
        <p:nvSpPr>
          <p:cNvPr id="5" name="Footer Placeholder 4"/>
          <p:cNvSpPr>
            <a:spLocks noGrp="1"/>
          </p:cNvSpPr>
          <p:nvPr>
            <p:ph type="ftr" sz="quarter" idx="11"/>
          </p:nvPr>
        </p:nvSpPr>
        <p:spPr>
          <a:xfrm>
            <a:off x="514350" y="6554697"/>
            <a:ext cx="3771900" cy="228600"/>
          </a:xfrm>
          <a:prstGeom prst="rect">
            <a:avLst/>
          </a:prstGeom>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F2A4EA7-F13F-43F3-A75F-8AA8F92E94B8}" type="slidenum">
              <a:rPr lang="en-US" smtClean="0"/>
              <a:pPr>
                <a:defRPr/>
              </a:pPr>
              <a:t>‹#›</a:t>
            </a:fld>
            <a:endParaRPr lang="en-US"/>
          </a:p>
        </p:txBody>
      </p:sp>
    </p:spTree>
    <p:extLst>
      <p:ext uri="{BB962C8B-B14F-4D97-AF65-F5344CB8AC3E}">
        <p14:creationId xmlns:p14="http://schemas.microsoft.com/office/powerpoint/2010/main" val="6214730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r>
              <a:rPr lang="en-US"/>
              <a:t>Prepared By : Dr K RAJENDRA PRASAD,  PROFESSOR, DEPT. OF CSE (CS),  IARE (Autonomous), NANDYAL</a:t>
            </a:r>
          </a:p>
        </p:txBody>
      </p:sp>
      <p:sp>
        <p:nvSpPr>
          <p:cNvPr id="6" name="Footer Placeholder 5"/>
          <p:cNvSpPr>
            <a:spLocks noGrp="1"/>
          </p:cNvSpPr>
          <p:nvPr>
            <p:ph type="ftr" sz="quarter" idx="11"/>
          </p:nvPr>
        </p:nvSpPr>
        <p:spPr>
          <a:xfrm>
            <a:off x="514350" y="6554697"/>
            <a:ext cx="3771900" cy="228600"/>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ACC7008-F5ED-4269-A898-E084C9C899C3}" type="slidenum">
              <a:rPr lang="en-US" smtClean="0"/>
              <a:pPr>
                <a:defRPr/>
              </a:pPr>
              <a:t>‹#›</a:t>
            </a:fld>
            <a:endParaRPr lang="en-US"/>
          </a:p>
        </p:txBody>
      </p:sp>
    </p:spTree>
    <p:extLst>
      <p:ext uri="{BB962C8B-B14F-4D97-AF65-F5344CB8AC3E}">
        <p14:creationId xmlns:p14="http://schemas.microsoft.com/office/powerpoint/2010/main" val="9743936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8" name="Footer Placeholder 7"/>
          <p:cNvSpPr>
            <a:spLocks noGrp="1"/>
          </p:cNvSpPr>
          <p:nvPr>
            <p:ph type="ftr" sz="quarter" idx="11"/>
          </p:nvPr>
        </p:nvSpPr>
        <p:spPr>
          <a:xfrm>
            <a:off x="514350" y="6554697"/>
            <a:ext cx="3771900" cy="228600"/>
          </a:xfrm>
          <a:prstGeom prst="rect">
            <a:avLst/>
          </a:prstGeom>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246BB36-18C6-4FE9-B805-A8C3DE15B00B}" type="slidenum">
              <a:rPr lang="en-US" smtClean="0"/>
              <a:pPr>
                <a:defRPr/>
              </a:pPr>
              <a:t>‹#›</a:t>
            </a:fld>
            <a:endParaRPr lang="en-US"/>
          </a:p>
        </p:txBody>
      </p:sp>
    </p:spTree>
    <p:extLst>
      <p:ext uri="{BB962C8B-B14F-4D97-AF65-F5344CB8AC3E}">
        <p14:creationId xmlns:p14="http://schemas.microsoft.com/office/powerpoint/2010/main" val="799486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990600"/>
          </a:xfrm>
        </p:spPr>
        <p:txBody>
          <a:bodyPr/>
          <a:lstStyle>
            <a:lvl1pPr algn="l">
              <a:defRPr/>
            </a:lvl1pPr>
          </a:lstStyle>
          <a:p>
            <a:r>
              <a:rPr lang="en-US"/>
              <a:t>Click to edit Master title style</a:t>
            </a:r>
          </a:p>
        </p:txBody>
      </p:sp>
      <p:sp>
        <p:nvSpPr>
          <p:cNvPr id="3" name="Content Placeholder 2"/>
          <p:cNvSpPr>
            <a:spLocks noGrp="1"/>
          </p:cNvSpPr>
          <p:nvPr>
            <p:ph idx="1"/>
          </p:nvPr>
        </p:nvSpPr>
        <p:spPr>
          <a:xfrm>
            <a:off x="228600" y="1391265"/>
            <a:ext cx="8610600" cy="4678363"/>
          </a:xfrm>
        </p:spPr>
        <p:txBody>
          <a:bodyPr/>
          <a:lstStyle>
            <a:lvl1pPr>
              <a:defRPr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8001000" y="0"/>
            <a:ext cx="1143000" cy="228600"/>
          </a:xfrm>
        </p:spPr>
        <p:txBody>
          <a:bodyPr anchor="t"/>
          <a:lstStyle>
            <a:lvl1pPr>
              <a:defRPr/>
            </a:lvl1pPr>
          </a:lstStyle>
          <a:p>
            <a:pPr>
              <a:defRPr/>
            </a:pPr>
            <a:r>
              <a:rPr lang="en-US"/>
              <a:t>Prepared By : Dr K RAJENDRA PRASAD,  PROFESSOR, DEPT. OF CSE (CS),  IARE (Autonomous), NANDYAL</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AB6ED7B-5CA3-4472-B01C-99CB7689D1EA}" type="slidenum">
              <a:rPr lang="en-US"/>
              <a:pPr>
                <a:defRPr/>
              </a:pPr>
              <a:t>‹#›</a:t>
            </a:fld>
            <a:endParaRPr lang="en-US"/>
          </a:p>
        </p:txBody>
      </p:sp>
      <p:sp>
        <p:nvSpPr>
          <p:cNvPr id="7" name="Rectangle 6"/>
          <p:cNvSpPr/>
          <p:nvPr userDrawn="1"/>
        </p:nvSpPr>
        <p:spPr>
          <a:xfrm>
            <a:off x="0" y="-9832"/>
            <a:ext cx="9144000" cy="914400"/>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9" name="Picture 8">
            <a:extLst>
              <a:ext uri="{FF2B5EF4-FFF2-40B4-BE49-F238E27FC236}">
                <a16:creationId xmlns:a16="http://schemas.microsoft.com/office/drawing/2014/main" id="{729D3AF6-13DD-4098-9AD3-7329A9735336}"/>
              </a:ext>
            </a:extLst>
          </p:cNvPr>
          <p:cNvPicPr>
            <a:picLocks noChangeAspect="1"/>
          </p:cNvPicPr>
          <p:nvPr userDrawn="1"/>
        </p:nvPicPr>
        <p:blipFill>
          <a:blip r:embed="rId2"/>
          <a:stretch>
            <a:fillRect/>
          </a:stretch>
        </p:blipFill>
        <p:spPr>
          <a:xfrm>
            <a:off x="8001000" y="0"/>
            <a:ext cx="1143000" cy="914400"/>
          </a:xfrm>
          <a:prstGeom prst="rect">
            <a:avLst/>
          </a:prstGeom>
        </p:spPr>
      </p:pic>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r>
              <a:rPr lang="en-US"/>
              <a:t>Prepared By : Dr K RAJENDRA PRASAD,  PROFESSOR, DEPT. OF CSE (CS),  IARE (Autonomous), NANDYAL</a:t>
            </a:r>
          </a:p>
        </p:txBody>
      </p:sp>
      <p:sp>
        <p:nvSpPr>
          <p:cNvPr id="4" name="Footer Placeholder 3"/>
          <p:cNvSpPr>
            <a:spLocks noGrp="1"/>
          </p:cNvSpPr>
          <p:nvPr>
            <p:ph type="ftr" sz="quarter" idx="11"/>
          </p:nvPr>
        </p:nvSpPr>
        <p:spPr>
          <a:xfrm>
            <a:off x="514350" y="6554697"/>
            <a:ext cx="3771900" cy="228600"/>
          </a:xfrm>
          <a:prstGeom prst="rect">
            <a:avLst/>
          </a:prstGeom>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08C28FB-DE10-4C5E-A921-43ECF992E87A}" type="slidenum">
              <a:rPr lang="en-US" smtClean="0"/>
              <a:pPr>
                <a:defRPr/>
              </a:pPr>
              <a:t>‹#›</a:t>
            </a:fld>
            <a:endParaRPr lang="en-US"/>
          </a:p>
        </p:txBody>
      </p:sp>
    </p:spTree>
    <p:extLst>
      <p:ext uri="{BB962C8B-B14F-4D97-AF65-F5344CB8AC3E}">
        <p14:creationId xmlns:p14="http://schemas.microsoft.com/office/powerpoint/2010/main" val="19954948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Prepared By : Dr K RAJENDRA PRASAD,  PROFESSOR, DEPT. OF CSE (CS),  IARE (Autonomous), NANDYAL</a:t>
            </a:r>
          </a:p>
        </p:txBody>
      </p:sp>
      <p:sp>
        <p:nvSpPr>
          <p:cNvPr id="3" name="Footer Placeholder 2"/>
          <p:cNvSpPr>
            <a:spLocks noGrp="1"/>
          </p:cNvSpPr>
          <p:nvPr>
            <p:ph type="ftr" sz="quarter" idx="11"/>
          </p:nvPr>
        </p:nvSpPr>
        <p:spPr>
          <a:xfrm>
            <a:off x="514350" y="6554697"/>
            <a:ext cx="3771900" cy="228600"/>
          </a:xfrm>
          <a:prstGeom prst="rect">
            <a:avLst/>
          </a:prstGeom>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AABB723-660E-4467-8A37-055799D186E4}" type="slidenum">
              <a:rPr lang="en-US" smtClean="0"/>
              <a:pPr>
                <a:defRPr/>
              </a:pPr>
              <a:t>‹#›</a:t>
            </a:fld>
            <a:endParaRPr lang="en-US"/>
          </a:p>
        </p:txBody>
      </p:sp>
    </p:spTree>
    <p:extLst>
      <p:ext uri="{BB962C8B-B14F-4D97-AF65-F5344CB8AC3E}">
        <p14:creationId xmlns:p14="http://schemas.microsoft.com/office/powerpoint/2010/main" val="1950690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pPr>
              <a:defRPr/>
            </a:pPr>
            <a:r>
              <a:rPr lang="en-US"/>
              <a:t>Prepared By : Dr K RAJENDRA PRASAD,  PROFESSOR, DEPT. OF CSE (CS),  IARE (Autonomous), NANDYAL</a:t>
            </a:r>
          </a:p>
        </p:txBody>
      </p:sp>
      <p:sp>
        <p:nvSpPr>
          <p:cNvPr id="6" name="Footer Placeholder 5"/>
          <p:cNvSpPr>
            <a:spLocks noGrp="1"/>
          </p:cNvSpPr>
          <p:nvPr>
            <p:ph type="ftr" sz="quarter" idx="11"/>
          </p:nvPr>
        </p:nvSpPr>
        <p:spPr>
          <a:xfrm>
            <a:off x="514350" y="6554697"/>
            <a:ext cx="3771900" cy="228600"/>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pPr>
              <a:defRPr/>
            </a:pPr>
            <a:fld id="{10998E90-0A32-499E-B1BB-FF45A4E227C1}" type="slidenum">
              <a:rPr lang="en-US" smtClean="0"/>
              <a:pPr>
                <a:defRPr/>
              </a:pPr>
              <a:t>‹#›</a:t>
            </a:fld>
            <a:endParaRPr lang="en-US"/>
          </a:p>
        </p:txBody>
      </p:sp>
    </p:spTree>
    <p:extLst>
      <p:ext uri="{BB962C8B-B14F-4D97-AF65-F5344CB8AC3E}">
        <p14:creationId xmlns:p14="http://schemas.microsoft.com/office/powerpoint/2010/main" val="37350045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pPr>
              <a:defRPr/>
            </a:pPr>
            <a:r>
              <a:rPr lang="en-US"/>
              <a:t>Prepared By : Dr K RAJENDRA PRASAD,  PROFESSOR, DEPT. OF CSE (CS),  IARE (Autonomous), NANDYAL</a:t>
            </a:r>
          </a:p>
        </p:txBody>
      </p:sp>
      <p:sp>
        <p:nvSpPr>
          <p:cNvPr id="6" name="Footer Placeholder 5"/>
          <p:cNvSpPr>
            <a:spLocks noGrp="1"/>
          </p:cNvSpPr>
          <p:nvPr>
            <p:ph type="ftr" sz="quarter" idx="11"/>
          </p:nvPr>
        </p:nvSpPr>
        <p:spPr>
          <a:xfrm>
            <a:off x="514350" y="6554697"/>
            <a:ext cx="3771900" cy="228600"/>
          </a:xfrm>
          <a:prstGeom prst="rect">
            <a:avLst/>
          </a:prstGeom>
        </p:spPr>
        <p:txBody>
          <a:bodyPr/>
          <a:lstStyle>
            <a:lvl1pPr>
              <a:defRPr>
                <a:solidFill>
                  <a:srgbClr val="FFFFFF">
                    <a:alpha val="75000"/>
                  </a:srgbClr>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pPr>
              <a:defRPr/>
            </a:pPr>
            <a:fld id="{E766B00E-CF0F-496B-9F75-F8C31B645E5F}" type="slidenum">
              <a:rPr lang="en-US" smtClean="0"/>
              <a:pPr>
                <a:defRPr/>
              </a:pPr>
              <a:t>‹#›</a:t>
            </a:fld>
            <a:endParaRPr lang="en-US"/>
          </a:p>
        </p:txBody>
      </p:sp>
    </p:spTree>
    <p:extLst>
      <p:ext uri="{BB962C8B-B14F-4D97-AF65-F5344CB8AC3E}">
        <p14:creationId xmlns:p14="http://schemas.microsoft.com/office/powerpoint/2010/main" val="2854613290"/>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t>Prepared By : Dr K RAJENDRA PRASAD,  PROFESSOR, DEPT. OF CSE (CS),  IARE (Autonomous), NANDYAL</a:t>
            </a:r>
          </a:p>
        </p:txBody>
      </p:sp>
      <p:sp>
        <p:nvSpPr>
          <p:cNvPr id="5" name="Footer Placeholder 4"/>
          <p:cNvSpPr>
            <a:spLocks noGrp="1"/>
          </p:cNvSpPr>
          <p:nvPr>
            <p:ph type="ftr" sz="quarter" idx="11"/>
          </p:nvPr>
        </p:nvSpPr>
        <p:spPr>
          <a:xfrm>
            <a:off x="514350" y="6554697"/>
            <a:ext cx="3771900" cy="228600"/>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026275E-019F-4DBF-9570-2B2CFE581BE3}" type="slidenum">
              <a:rPr lang="en-US" smtClean="0"/>
              <a:pPr>
                <a:defRPr/>
              </a:pPr>
              <a:t>‹#›</a:t>
            </a:fld>
            <a:endParaRPr lang="en-US"/>
          </a:p>
        </p:txBody>
      </p:sp>
    </p:spTree>
    <p:extLst>
      <p:ext uri="{BB962C8B-B14F-4D97-AF65-F5344CB8AC3E}">
        <p14:creationId xmlns:p14="http://schemas.microsoft.com/office/powerpoint/2010/main" val="4717164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t>Prepared By : Dr K RAJENDRA PRASAD,  PROFESSOR, DEPT. OF CSE (CS),  IARE (Autonomous), NANDYAL</a:t>
            </a:r>
          </a:p>
        </p:txBody>
      </p:sp>
      <p:sp>
        <p:nvSpPr>
          <p:cNvPr id="5" name="Footer Placeholder 4"/>
          <p:cNvSpPr>
            <a:spLocks noGrp="1"/>
          </p:cNvSpPr>
          <p:nvPr>
            <p:ph type="ftr" sz="quarter" idx="11"/>
          </p:nvPr>
        </p:nvSpPr>
        <p:spPr>
          <a:xfrm>
            <a:off x="514350" y="6554697"/>
            <a:ext cx="3771900" cy="228600"/>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14E3C3C-488C-4C21-8865-BBB9440A05BB}" type="slidenum">
              <a:rPr lang="en-US" smtClean="0"/>
              <a:pPr>
                <a:defRPr/>
              </a:pPr>
              <a:t>‹#›</a:t>
            </a:fld>
            <a:endParaRPr lang="en-US"/>
          </a:p>
        </p:txBody>
      </p:sp>
    </p:spTree>
    <p:extLst>
      <p:ext uri="{BB962C8B-B14F-4D97-AF65-F5344CB8AC3E}">
        <p14:creationId xmlns:p14="http://schemas.microsoft.com/office/powerpoint/2010/main" val="2649202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Freeform 2"/>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4" name="Freeform 3"/>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2133600"/>
            <a:ext cx="6629400" cy="1826363"/>
          </a:xfrm>
        </p:spPr>
        <p:txBody>
          <a:bodyPr tIns="0" bIns="0" anchor="t">
            <a:noAutofit/>
          </a:bodyPr>
          <a:lstStyle>
            <a:lvl1pPr algn="l">
              <a:buNone/>
              <a:defRPr sz="6600" b="1"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latin typeface="Brush Script MT" pitchFamily="66" charset="0"/>
              </a:defRPr>
            </a:lvl1pPr>
          </a:lstStyle>
          <a:p>
            <a:r>
              <a:rPr lang="en-US" dirty="0"/>
              <a:t>Click to edit Master title style</a:t>
            </a:r>
          </a:p>
        </p:txBody>
      </p:sp>
      <p:sp>
        <p:nvSpPr>
          <p:cNvPr id="5" name="Date Placeholder 3"/>
          <p:cNvSpPr>
            <a:spLocks noGrp="1"/>
          </p:cNvSpPr>
          <p:nvPr>
            <p:ph type="dt" sz="half" idx="10"/>
          </p:nvPr>
        </p:nvSpPr>
        <p:spPr>
          <a:xfrm>
            <a:off x="7924800" y="0"/>
            <a:ext cx="1219200" cy="284163"/>
          </a:xfrm>
        </p:spPr>
        <p:txBody>
          <a:bodyPr anchor="t"/>
          <a:lstStyle>
            <a:lvl1pPr>
              <a:defRPr/>
            </a:lvl1pPr>
          </a:lstStyle>
          <a:p>
            <a:pPr>
              <a:defRPr/>
            </a:pPr>
            <a:r>
              <a:rPr lang="en-US"/>
              <a:t>Prepared By : Dr K RAJENDRA PRASAD,  PROFESSOR, DEPT. OF CSE (CS),  IARE (Autonomous), NANDYAL</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1B217A7-E8DB-44FD-ABFD-9152337CD6C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b="1"/>
            </a:lvl1pPr>
            <a:lvl2pPr>
              <a:defRPr sz="2200" b="1"/>
            </a:lvl2pPr>
            <a:lvl3pPr>
              <a:defRPr sz="2000" b="1"/>
            </a:lvl3pPr>
            <a:lvl4pPr>
              <a:defRPr sz="1800" b="1"/>
            </a:lvl4pPr>
            <a:lvl5pPr>
              <a:defRPr sz="18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267200" y="1600200"/>
            <a:ext cx="3657600" cy="4525963"/>
          </a:xfrm>
        </p:spPr>
        <p:txBody>
          <a:bodyPr/>
          <a:lstStyle>
            <a:lvl1pPr>
              <a:defRPr sz="2600" b="1"/>
            </a:lvl1pPr>
            <a:lvl2pPr>
              <a:defRPr sz="2200" b="1"/>
            </a:lvl2pPr>
            <a:lvl3pPr>
              <a:defRPr sz="2000" b="1"/>
            </a:lvl3pPr>
            <a:lvl4pPr>
              <a:defRPr sz="1800" b="1"/>
            </a:lvl4pPr>
            <a:lvl5pPr>
              <a:defRPr sz="18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001000" y="0"/>
            <a:ext cx="1143000" cy="365125"/>
          </a:xfrm>
        </p:spPr>
        <p:txBody>
          <a:bodyPr anchor="t"/>
          <a:lstStyle>
            <a:lvl1pPr>
              <a:defRPr/>
            </a:lvl1pPr>
          </a:lstStyle>
          <a:p>
            <a:pPr>
              <a:defRPr/>
            </a:pPr>
            <a:r>
              <a:rPr lang="en-US"/>
              <a:t>Prepared By : Dr K RAJENDRA PRASAD,  PROFESSOR, DEPT. OF CSE (CS),  IARE (Autonomous), NANDYAL</a:t>
            </a:r>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BACC7008-F5ED-4269-A898-E084C9C899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dirty="0"/>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b="1"/>
            </a:lvl1pPr>
            <a:lvl2pPr>
              <a:defRPr sz="2000" b="1"/>
            </a:lvl2pPr>
            <a:lvl3pPr>
              <a:defRPr sz="1800" b="1"/>
            </a:lvl3pPr>
            <a:lvl4pPr>
              <a:defRPr sz="1600" b="1"/>
            </a:lvl4pPr>
            <a:lvl5pPr>
              <a:defRPr sz="16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516912"/>
            <a:ext cx="4041775" cy="3941763"/>
          </a:xfrm>
        </p:spPr>
        <p:txBody>
          <a:bodyPr/>
          <a:lstStyle>
            <a:lvl1pPr>
              <a:defRPr sz="2400" b="1"/>
            </a:lvl1pPr>
            <a:lvl2pPr>
              <a:defRPr sz="2000" b="1"/>
            </a:lvl2pPr>
            <a:lvl3pPr>
              <a:defRPr sz="1800" b="1"/>
            </a:lvl3pPr>
            <a:lvl4pPr>
              <a:defRPr sz="1600" b="1"/>
            </a:lvl4pPr>
            <a:lvl5pPr>
              <a:defRPr sz="16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001000" y="0"/>
            <a:ext cx="1143000" cy="365125"/>
          </a:xfrm>
        </p:spPr>
        <p:txBody>
          <a:bodyPr anchor="t"/>
          <a:lstStyle>
            <a:lvl1pPr>
              <a:defRPr/>
            </a:lvl1pPr>
          </a:lstStyle>
          <a:p>
            <a:pPr>
              <a:defRPr/>
            </a:pPr>
            <a:r>
              <a:rPr lang="en-US"/>
              <a:t>Prepared By : Dr K RAJENDRA PRASAD,  PROFESSOR, DEPT. OF CSE (CS),  IARE (Autonomous), NANDYAL</a:t>
            </a:r>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A246BB36-18C6-4FE9-B805-A8C3DE15B00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r>
              <a:rPr lang="en-US"/>
              <a:t>Prepared By : Dr K RAJENDRA PRASAD,  PROFESSOR, DEPT. OF CSE (CS),  IARE (Autonomous), NANDYAL</a:t>
            </a:r>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408C28FB-DE10-4C5E-A921-43ECF992E87A}"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r>
              <a:rPr lang="en-US"/>
              <a:t>Prepared By : Dr K RAJENDRA PRASAD,  PROFESSOR, DEPT. OF CSE (CS),  IARE (Autonomous), NANDYAL</a:t>
            </a:r>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2AABB723-660E-4467-8A37-055799D186E4}"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b="1"/>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b="1"/>
            </a:lvl1pPr>
            <a:lvl2pPr>
              <a:defRPr sz="2400" b="1"/>
            </a:lvl2pPr>
            <a:lvl3pPr>
              <a:defRPr sz="2200" b="1"/>
            </a:lvl3pPr>
            <a:lvl4pPr>
              <a:defRPr sz="2000" b="1"/>
            </a:lvl4pPr>
            <a:lvl5pPr>
              <a:defRPr sz="20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r>
              <a:rPr lang="en-US"/>
              <a:t>Prepared By : Dr K RAJENDRA PRASAD,  PROFESSOR, DEPT. OF CSE (CS),  IARE (Autonomous), NANDYAL</a:t>
            </a:r>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156575" y="6421438"/>
            <a:ext cx="762000" cy="365125"/>
          </a:xfrm>
        </p:spPr>
        <p:txBody>
          <a:bodyPr/>
          <a:lstStyle>
            <a:lvl1pPr>
              <a:defRPr/>
            </a:lvl1pPr>
          </a:lstStyle>
          <a:p>
            <a:pPr>
              <a:defRPr/>
            </a:pPr>
            <a:fld id="{10998E90-0A32-499E-B1BB-FF45A4E227C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62600" y="1219200"/>
            <a:ext cx="3053868" cy="1253808"/>
          </a:xfrm>
        </p:spPr>
        <p:txBody>
          <a:bodyPr anchor="b"/>
          <a:lstStyle>
            <a:lvl1pPr algn="l">
              <a:buNone/>
              <a:defRPr sz="2200" b="1">
                <a:solidFill>
                  <a:srgbClr val="FFD03B"/>
                </a:solidFill>
              </a:defRPr>
            </a:lvl1pPr>
          </a:lstStyle>
          <a:p>
            <a:r>
              <a:rPr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5562600" y="2743200"/>
            <a:ext cx="3053866" cy="2663482"/>
          </a:xfrm>
        </p:spPr>
        <p:txBody>
          <a:bodyPr lIns="45720" rIns="45720"/>
          <a:lstStyle>
            <a:lvl1pPr marL="0" indent="0">
              <a:buFontTx/>
              <a:buNone/>
              <a:defRPr sz="1200" b="1"/>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9"/>
          <p:cNvSpPr>
            <a:spLocks noGrp="1"/>
          </p:cNvSpPr>
          <p:nvPr>
            <p:ph type="dt" sz="half" idx="10"/>
          </p:nvPr>
        </p:nvSpPr>
        <p:spPr/>
        <p:txBody>
          <a:bodyPr/>
          <a:lstStyle>
            <a:lvl1pPr>
              <a:defRPr/>
            </a:lvl1pPr>
          </a:lstStyle>
          <a:p>
            <a:pPr>
              <a:defRPr/>
            </a:pPr>
            <a:r>
              <a:rPr lang="en-US"/>
              <a:t>Prepared By : Dr K RAJENDRA PRASAD,  PROFESSOR, DEPT. OF CSE (CS),  IARE (Autonomous), NANDYAL</a:t>
            </a:r>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E766B00E-CF0F-496B-9F75-F8C31B645E5F}"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1.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5410200"/>
            <a:ext cx="9144000" cy="1454150"/>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cs typeface="+mn-cs"/>
            </a:endParaRPr>
          </a:p>
        </p:txBody>
      </p:sp>
      <p:sp>
        <p:nvSpPr>
          <p:cNvPr id="4099" name="Title Placeholder 8"/>
          <p:cNvSpPr>
            <a:spLocks noGrp="1"/>
          </p:cNvSpPr>
          <p:nvPr>
            <p:ph type="title"/>
          </p:nvPr>
        </p:nvSpPr>
        <p:spPr bwMode="auto">
          <a:xfrm>
            <a:off x="304800" y="152400"/>
            <a:ext cx="7620000" cy="9906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en-US" dirty="0"/>
              <a:t>Click to edit Master title style</a:t>
            </a:r>
          </a:p>
        </p:txBody>
      </p:sp>
      <p:sp>
        <p:nvSpPr>
          <p:cNvPr id="4100" name="Text Placeholder 29"/>
          <p:cNvSpPr>
            <a:spLocks noGrp="1"/>
          </p:cNvSpPr>
          <p:nvPr>
            <p:ph type="body" idx="1"/>
          </p:nvPr>
        </p:nvSpPr>
        <p:spPr bwMode="auto">
          <a:xfrm>
            <a:off x="304800" y="1371600"/>
            <a:ext cx="76200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b="1">
                <a:solidFill>
                  <a:schemeClr val="tx1"/>
                </a:solidFill>
                <a:latin typeface="+mn-lt"/>
                <a:cs typeface="+mn-cs"/>
              </a:defRPr>
            </a:lvl1pPr>
          </a:lstStyle>
          <a:p>
            <a:pPr>
              <a:defRPr/>
            </a:pPr>
            <a:r>
              <a:rPr lang="en-US"/>
              <a:t>Prepared By : Dr K RAJENDRA PRASAD,  PROFESSOR, DEPT. OF CSE (CS),  IARE (Autonomous), NANDYAL</a:t>
            </a:r>
          </a:p>
        </p:txBody>
      </p:sp>
      <p:sp>
        <p:nvSpPr>
          <p:cNvPr id="22" name="Footer Placeholder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b="1">
                <a:solidFill>
                  <a:schemeClr val="tx1"/>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b="1">
                <a:solidFill>
                  <a:schemeClr val="tx1"/>
                </a:solidFill>
                <a:latin typeface="+mn-lt"/>
                <a:cs typeface="+mn-cs"/>
              </a:defRPr>
            </a:lvl1pPr>
          </a:lstStyle>
          <a:p>
            <a:pPr>
              <a:defRPr/>
            </a:pPr>
            <a:fld id="{7F2A4EA7-F13F-43F3-A75F-8AA8F92E94B8}" type="slidenum">
              <a:rPr lang="en-US"/>
              <a:pPr>
                <a:defRPr/>
              </a:pPr>
              <a:t>‹#›</a:t>
            </a:fld>
            <a:endParaRPr lang="en-US"/>
          </a:p>
        </p:txBody>
      </p:sp>
      <p:pic>
        <p:nvPicPr>
          <p:cNvPr id="8" name="Picture 9" descr="iarelogo.JPG"/>
          <p:cNvPicPr>
            <a:picLocks noChangeAspect="1"/>
          </p:cNvPicPr>
          <p:nvPr userDrawn="1"/>
        </p:nvPicPr>
        <p:blipFill>
          <a:blip r:embed="rId16" cstate="print"/>
          <a:srcRect/>
          <a:stretch>
            <a:fillRect/>
          </a:stretch>
        </p:blipFill>
        <p:spPr bwMode="auto">
          <a:xfrm>
            <a:off x="8305800" y="0"/>
            <a:ext cx="838200" cy="898525"/>
          </a:xfrm>
          <a:prstGeom prst="rect">
            <a:avLst/>
          </a:prstGeom>
          <a:noFill/>
          <a:ln w="9525">
            <a:noFill/>
            <a:miter lim="800000"/>
            <a:headEnd/>
            <a:tailEnd/>
          </a:ln>
        </p:spPr>
      </p:pic>
      <p:sp>
        <p:nvSpPr>
          <p:cNvPr id="9" name="Rectangle 8"/>
          <p:cNvSpPr/>
          <p:nvPr userDrawn="1"/>
        </p:nvSpPr>
        <p:spPr>
          <a:xfrm>
            <a:off x="0" y="0"/>
            <a:ext cx="9144000" cy="914400"/>
          </a:xfrm>
          <a:prstGeom prst="rect">
            <a:avLst/>
          </a:prstGeom>
          <a:solidFill>
            <a:srgbClr val="2F71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11" name="Picture 9" descr="iarelogo.JPG"/>
          <p:cNvPicPr>
            <a:picLocks noChangeAspect="1"/>
          </p:cNvPicPr>
          <p:nvPr userDrawn="1"/>
        </p:nvPicPr>
        <p:blipFill>
          <a:blip r:embed="rId16" cstate="print"/>
          <a:srcRect/>
          <a:stretch>
            <a:fillRect/>
          </a:stretch>
        </p:blipFill>
        <p:spPr bwMode="auto">
          <a:xfrm>
            <a:off x="8286776" y="0"/>
            <a:ext cx="838200" cy="898525"/>
          </a:xfrm>
          <a:prstGeom prst="rect">
            <a:avLst/>
          </a:prstGeom>
          <a:noFill/>
          <a:ln w="9525">
            <a:noFill/>
            <a:miter lim="800000"/>
            <a:headEnd/>
            <a:tailEnd/>
          </a:ln>
        </p:spPr>
      </p:pic>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hf hdr="0" ftr="0"/>
  <p:txStyles>
    <p:titleStyle>
      <a:lvl1pPr algn="l" rtl="0" eaLnBrk="0" fontAlgn="base" hangingPunct="0">
        <a:spcBef>
          <a:spcPct val="0"/>
        </a:spcBef>
        <a:spcAft>
          <a:spcPct val="0"/>
        </a:spcAft>
        <a:defRPr sz="4600" b="1" kern="1200">
          <a:solidFill>
            <a:srgbClr val="FFD03B"/>
          </a:solidFill>
          <a:latin typeface="+mj-lt"/>
          <a:ea typeface="+mj-ea"/>
          <a:cs typeface="+mj-cs"/>
        </a:defRPr>
      </a:lvl1pPr>
      <a:lvl2pPr algn="l" rtl="0" eaLnBrk="0" fontAlgn="base" hangingPunct="0">
        <a:spcBef>
          <a:spcPct val="0"/>
        </a:spcBef>
        <a:spcAft>
          <a:spcPct val="0"/>
        </a:spcAft>
        <a:defRPr sz="4600" b="1">
          <a:solidFill>
            <a:srgbClr val="FFD03B"/>
          </a:solidFill>
          <a:latin typeface="Franklin Gothic Book" pitchFamily="34" charset="0"/>
        </a:defRPr>
      </a:lvl2pPr>
      <a:lvl3pPr algn="l" rtl="0" eaLnBrk="0" fontAlgn="base" hangingPunct="0">
        <a:spcBef>
          <a:spcPct val="0"/>
        </a:spcBef>
        <a:spcAft>
          <a:spcPct val="0"/>
        </a:spcAft>
        <a:defRPr sz="4600" b="1">
          <a:solidFill>
            <a:srgbClr val="FFD03B"/>
          </a:solidFill>
          <a:latin typeface="Franklin Gothic Book" pitchFamily="34" charset="0"/>
        </a:defRPr>
      </a:lvl3pPr>
      <a:lvl4pPr algn="l" rtl="0" eaLnBrk="0" fontAlgn="base" hangingPunct="0">
        <a:spcBef>
          <a:spcPct val="0"/>
        </a:spcBef>
        <a:spcAft>
          <a:spcPct val="0"/>
        </a:spcAft>
        <a:defRPr sz="4600" b="1">
          <a:solidFill>
            <a:srgbClr val="FFD03B"/>
          </a:solidFill>
          <a:latin typeface="Franklin Gothic Book" pitchFamily="34" charset="0"/>
        </a:defRPr>
      </a:lvl4pPr>
      <a:lvl5pPr algn="l" rtl="0" eaLnBrk="0" fontAlgn="base" hangingPunct="0">
        <a:spcBef>
          <a:spcPct val="0"/>
        </a:spcBef>
        <a:spcAft>
          <a:spcPct val="0"/>
        </a:spcAft>
        <a:defRPr sz="4600" b="1">
          <a:solidFill>
            <a:srgbClr val="FFD03B"/>
          </a:solidFill>
          <a:latin typeface="Franklin Gothic Book" pitchFamily="34" charset="0"/>
        </a:defRPr>
      </a:lvl5pPr>
      <a:lvl6pPr marL="457200" algn="l" rtl="0" fontAlgn="base">
        <a:spcBef>
          <a:spcPct val="0"/>
        </a:spcBef>
        <a:spcAft>
          <a:spcPct val="0"/>
        </a:spcAft>
        <a:defRPr sz="4600">
          <a:solidFill>
            <a:srgbClr val="FFD03B"/>
          </a:solidFill>
          <a:latin typeface="Franklin Gothic Book" pitchFamily="34" charset="0"/>
        </a:defRPr>
      </a:lvl6pPr>
      <a:lvl7pPr marL="914400" algn="l" rtl="0" fontAlgn="base">
        <a:spcBef>
          <a:spcPct val="0"/>
        </a:spcBef>
        <a:spcAft>
          <a:spcPct val="0"/>
        </a:spcAft>
        <a:defRPr sz="4600">
          <a:solidFill>
            <a:srgbClr val="FFD03B"/>
          </a:solidFill>
          <a:latin typeface="Franklin Gothic Book" pitchFamily="34" charset="0"/>
        </a:defRPr>
      </a:lvl7pPr>
      <a:lvl8pPr marL="1371600" algn="l" rtl="0" fontAlgn="base">
        <a:spcBef>
          <a:spcPct val="0"/>
        </a:spcBef>
        <a:spcAft>
          <a:spcPct val="0"/>
        </a:spcAft>
        <a:defRPr sz="4600">
          <a:solidFill>
            <a:srgbClr val="FFD03B"/>
          </a:solidFill>
          <a:latin typeface="Franklin Gothic Book" pitchFamily="34" charset="0"/>
        </a:defRPr>
      </a:lvl8pPr>
      <a:lvl9pPr marL="1828800" algn="l" rtl="0" fontAlgn="base">
        <a:spcBef>
          <a:spcPct val="0"/>
        </a:spcBef>
        <a:spcAft>
          <a:spcPct val="0"/>
        </a:spcAft>
        <a:defRPr sz="4600">
          <a:solidFill>
            <a:srgbClr val="FFD03B"/>
          </a:solidFill>
          <a:latin typeface="Franklin Gothic Book" pitchFamily="34" charset="0"/>
        </a:defRPr>
      </a:lvl9pPr>
    </p:titleStyle>
    <p:bodyStyle>
      <a:lvl1pPr marL="419100"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pitchFamily="34"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748560"/>
        </a:buClr>
        <a:buSzPct val="100000"/>
        <a:buFont typeface="Arial" pitchFamily="34"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7205" y="6510562"/>
            <a:ext cx="7779569" cy="196230"/>
          </a:xfrm>
          <a:prstGeom prst="rect">
            <a:avLst/>
          </a:prstGeom>
        </p:spPr>
        <p:txBody>
          <a:bodyPr vert="horz" lIns="91440" tIns="45720" rIns="91440" bIns="45720" rtlCol="0" anchor="ctr" anchorCtr="1"/>
          <a:lstStyle>
            <a:lvl1pPr algn="l">
              <a:defRPr sz="950" b="1">
                <a:solidFill>
                  <a:srgbClr val="002060">
                    <a:alpha val="75000"/>
                  </a:srgbClr>
                </a:solidFill>
              </a:defRPr>
            </a:lvl1pPr>
          </a:lstStyle>
          <a:p>
            <a:pPr>
              <a:defRPr/>
            </a:pPr>
            <a:r>
              <a:rPr lang="en-US"/>
              <a:t>Prepared By : Dr K RAJENDRA PRASAD,  PROFESSOR, DEPT. OF CSE (CS),  IARE (Autonomous), NANDYAL</a:t>
            </a:r>
            <a:endParaRPr lang="en-US" dirty="0"/>
          </a:p>
        </p:txBody>
      </p:sp>
      <p:sp>
        <p:nvSpPr>
          <p:cNvPr id="6" name="Slide Number Placeholder 5"/>
          <p:cNvSpPr>
            <a:spLocks noGrp="1"/>
          </p:cNvSpPr>
          <p:nvPr>
            <p:ph type="sldNum" sz="quarter" idx="4"/>
          </p:nvPr>
        </p:nvSpPr>
        <p:spPr>
          <a:xfrm>
            <a:off x="8453522" y="6761162"/>
            <a:ext cx="798998" cy="196230"/>
          </a:xfrm>
          <a:prstGeom prst="rect">
            <a:avLst/>
          </a:prstGeom>
        </p:spPr>
        <p:txBody>
          <a:bodyPr vert="horz" lIns="91440" tIns="45720" rIns="91440" bIns="45720" rtlCol="0" anchor="b"/>
          <a:lstStyle>
            <a:lvl1pPr algn="r">
              <a:defRPr sz="2400" b="1">
                <a:ln>
                  <a:noFill/>
                </a:ln>
                <a:solidFill>
                  <a:srgbClr val="002060">
                    <a:alpha val="20000"/>
                  </a:srgbClr>
                </a:solidFill>
                <a:latin typeface="+mj-lt"/>
              </a:defRPr>
            </a:lvl1pPr>
          </a:lstStyle>
          <a:p>
            <a:pPr>
              <a:defRPr/>
            </a:pPr>
            <a:fld id="{7F2A4EA7-F13F-43F3-A75F-8AA8F92E94B8}" type="slidenum">
              <a:rPr lang="en-US" smtClean="0"/>
              <a:pPr>
                <a:defRPr/>
              </a:pPr>
              <a:t>‹#›</a:t>
            </a:fld>
            <a:endParaRPr lang="en-US" dirty="0"/>
          </a:p>
        </p:txBody>
      </p:sp>
      <p:pic>
        <p:nvPicPr>
          <p:cNvPr id="7" name="Picture 9" descr="iarelogo.JPG">
            <a:extLst>
              <a:ext uri="{FF2B5EF4-FFF2-40B4-BE49-F238E27FC236}">
                <a16:creationId xmlns:a16="http://schemas.microsoft.com/office/drawing/2014/main" id="{839266DC-9B3F-4D45-A256-2067344A6AF3}"/>
              </a:ext>
            </a:extLst>
          </p:cNvPr>
          <p:cNvPicPr>
            <a:picLocks noChangeAspect="1"/>
          </p:cNvPicPr>
          <p:nvPr userDrawn="1"/>
        </p:nvPicPr>
        <p:blipFill>
          <a:blip r:embed="rId13" cstate="print"/>
          <a:srcRect/>
          <a:stretch>
            <a:fillRect/>
          </a:stretch>
        </p:blipFill>
        <p:spPr bwMode="auto">
          <a:xfrm>
            <a:off x="8305800" y="0"/>
            <a:ext cx="838200" cy="898525"/>
          </a:xfrm>
          <a:prstGeom prst="rect">
            <a:avLst/>
          </a:prstGeom>
          <a:noFill/>
          <a:ln w="9525">
            <a:noFill/>
            <a:miter lim="800000"/>
            <a:headEnd/>
            <a:tailEnd/>
          </a:ln>
        </p:spPr>
      </p:pic>
      <p:sp>
        <p:nvSpPr>
          <p:cNvPr id="8" name="Rectangle 7">
            <a:extLst>
              <a:ext uri="{FF2B5EF4-FFF2-40B4-BE49-F238E27FC236}">
                <a16:creationId xmlns:a16="http://schemas.microsoft.com/office/drawing/2014/main" id="{9822EEF6-5AB3-4A04-BD61-B94BD73F7243}"/>
              </a:ext>
            </a:extLst>
          </p:cNvPr>
          <p:cNvSpPr/>
          <p:nvPr userDrawn="1"/>
        </p:nvSpPr>
        <p:spPr>
          <a:xfrm>
            <a:off x="0" y="0"/>
            <a:ext cx="9144000" cy="914400"/>
          </a:xfrm>
          <a:prstGeom prst="rect">
            <a:avLst/>
          </a:prstGeom>
          <a:solidFill>
            <a:srgbClr val="2F71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9" name="Picture 9" descr="iarelogo.JPG">
            <a:extLst>
              <a:ext uri="{FF2B5EF4-FFF2-40B4-BE49-F238E27FC236}">
                <a16:creationId xmlns:a16="http://schemas.microsoft.com/office/drawing/2014/main" id="{2AE24995-5F57-42D7-A8F8-7B925B6EDA0C}"/>
              </a:ext>
            </a:extLst>
          </p:cNvPr>
          <p:cNvPicPr>
            <a:picLocks noChangeAspect="1"/>
          </p:cNvPicPr>
          <p:nvPr userDrawn="1"/>
        </p:nvPicPr>
        <p:blipFill>
          <a:blip r:embed="rId13" cstate="print"/>
          <a:srcRect/>
          <a:stretch>
            <a:fillRect/>
          </a:stretch>
        </p:blipFill>
        <p:spPr bwMode="auto">
          <a:xfrm>
            <a:off x="8286776" y="0"/>
            <a:ext cx="838200" cy="898525"/>
          </a:xfrm>
          <a:prstGeom prst="rect">
            <a:avLst/>
          </a:prstGeom>
          <a:noFill/>
          <a:ln w="9525">
            <a:noFill/>
            <a:miter lim="800000"/>
            <a:headEnd/>
            <a:tailEnd/>
          </a:ln>
        </p:spPr>
      </p:pic>
    </p:spTree>
    <p:extLst>
      <p:ext uri="{BB962C8B-B14F-4D97-AF65-F5344CB8AC3E}">
        <p14:creationId xmlns:p14="http://schemas.microsoft.com/office/powerpoint/2010/main" val="613581230"/>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ftr="0"/>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0.png"/><Relationship Id="rId1" Type="http://schemas.openxmlformats.org/officeDocument/2006/relationships/slideLayout" Target="../slideLayouts/slideLayout16.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E03CFF5-7E32-4EE1-8FD6-DFDF41B0CF8E}"/>
              </a:ext>
            </a:extLst>
          </p:cNvPr>
          <p:cNvSpPr/>
          <p:nvPr/>
        </p:nvSpPr>
        <p:spPr>
          <a:xfrm>
            <a:off x="115359" y="1218232"/>
            <a:ext cx="8921137" cy="4947072"/>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ln>
                <a:solidFill>
                  <a:schemeClr val="tx1"/>
                </a:solidFill>
              </a:ln>
            </a:endParaRPr>
          </a:p>
        </p:txBody>
      </p:sp>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fontScale="90000"/>
          </a:bodyPr>
          <a:lstStyle/>
          <a:p>
            <a:pPr algn="ctr"/>
            <a:r>
              <a:rPr lang="en-US" sz="2800" b="1" dirty="0">
                <a:solidFill>
                  <a:schemeClr val="bg1"/>
                </a:solidFill>
                <a:latin typeface="Times New Roman" panose="02020603050405020304" pitchFamily="18" charset="0"/>
                <a:ea typeface="Tahoma" pitchFamily="34" charset="0"/>
                <a:cs typeface="Times New Roman" panose="02020603050405020304" pitchFamily="18" charset="0"/>
              </a:rPr>
              <a:t>FORMAL  LANGUAGES  AND  AUTOMATA  THEORY</a:t>
            </a:r>
          </a:p>
        </p:txBody>
      </p:sp>
      <p:sp>
        <p:nvSpPr>
          <p:cNvPr id="7" name="Rectangle 6"/>
          <p:cNvSpPr/>
          <p:nvPr/>
        </p:nvSpPr>
        <p:spPr>
          <a:xfrm>
            <a:off x="0" y="944004"/>
            <a:ext cx="9108504" cy="6217087"/>
          </a:xfrm>
          <a:prstGeom prst="rect">
            <a:avLst/>
          </a:prstGeom>
        </p:spPr>
        <p:txBody>
          <a:bodyPr wrap="square">
            <a:spAutoFit/>
          </a:bodyPr>
          <a:lstStyle/>
          <a:p>
            <a:pPr algn="just"/>
            <a:endParaRPr lang="en-US" sz="2400" b="1"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  Why Study Automata Theory:</a:t>
            </a:r>
          </a:p>
          <a:p>
            <a:pPr algn="just"/>
            <a:endParaRPr lang="en-US" sz="2400" b="1"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  “Finite automata are a useful model for many important kinds of     </a:t>
            </a:r>
          </a:p>
          <a:p>
            <a:pPr algn="just"/>
            <a:r>
              <a:rPr lang="en-US" sz="2400" b="1" dirty="0">
                <a:latin typeface="Times New Roman" panose="02020603050405020304" pitchFamily="18" charset="0"/>
                <a:cs typeface="Times New Roman" panose="02020603050405020304" pitchFamily="18" charset="0"/>
              </a:rPr>
              <a:t>    hardware and software”</a:t>
            </a:r>
          </a:p>
          <a:p>
            <a:pPr algn="just"/>
            <a:endParaRPr lang="en-US" sz="2400" b="1"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    Example Case Study:</a:t>
            </a:r>
          </a:p>
          <a:p>
            <a:pPr algn="just"/>
            <a:endParaRPr lang="en-US" sz="2200" b="1" dirty="0">
              <a:latin typeface="Times New Roman" panose="02020603050405020304" pitchFamily="18" charset="0"/>
              <a:cs typeface="Times New Roman" panose="02020603050405020304" pitchFamily="18" charset="0"/>
            </a:endParaRPr>
          </a:p>
          <a:p>
            <a:pPr marL="0" indent="0" algn="just">
              <a:buFontTx/>
              <a:buNone/>
              <a:defRPr/>
            </a:pPr>
            <a:r>
              <a:rPr lang="en-CA" sz="2200" dirty="0">
                <a:latin typeface="Times New Roman" panose="02020603050405020304" pitchFamily="18" charset="0"/>
                <a:cs typeface="Times New Roman" panose="02020603050405020304" pitchFamily="18" charset="0"/>
              </a:rPr>
              <a:t>    You are working in a software company and your boss has the idea to      </a:t>
            </a:r>
          </a:p>
          <a:p>
            <a:pPr marL="0" indent="0" algn="just">
              <a:buFontTx/>
              <a:buNone/>
              <a:defRPr/>
            </a:pPr>
            <a:r>
              <a:rPr lang="en-CA" sz="2200" dirty="0">
                <a:latin typeface="Times New Roman" panose="02020603050405020304" pitchFamily="18" charset="0"/>
                <a:cs typeface="Times New Roman" panose="02020603050405020304" pitchFamily="18" charset="0"/>
              </a:rPr>
              <a:t>    develop a new antivirus system. This program should analyse automatically  </a:t>
            </a:r>
          </a:p>
          <a:p>
            <a:pPr marL="0" indent="0" algn="just">
              <a:buFontTx/>
              <a:buNone/>
              <a:defRPr/>
            </a:pPr>
            <a:r>
              <a:rPr lang="en-CA" sz="2200" dirty="0">
                <a:latin typeface="Times New Roman" panose="02020603050405020304" pitchFamily="18" charset="0"/>
                <a:cs typeface="Times New Roman" panose="02020603050405020304" pitchFamily="18" charset="0"/>
              </a:rPr>
              <a:t>    any incoming program file and will do the following:</a:t>
            </a:r>
          </a:p>
          <a:p>
            <a:pPr marL="0" indent="0" algn="just">
              <a:buFontTx/>
              <a:buNone/>
              <a:defRPr/>
            </a:pPr>
            <a:endParaRPr lang="en-CA" sz="1000" dirty="0">
              <a:latin typeface="Times New Roman" panose="02020603050405020304" pitchFamily="18" charset="0"/>
              <a:cs typeface="Times New Roman" panose="02020603050405020304" pitchFamily="18" charset="0"/>
            </a:endParaRPr>
          </a:p>
          <a:p>
            <a:pPr algn="just">
              <a:defRPr/>
            </a:pPr>
            <a:r>
              <a:rPr lang="en-CA" sz="2200" dirty="0">
                <a:latin typeface="Times New Roman" panose="02020603050405020304" pitchFamily="18" charset="0"/>
                <a:cs typeface="Times New Roman" panose="02020603050405020304" pitchFamily="18" charset="0"/>
              </a:rPr>
              <a:t>     </a:t>
            </a:r>
            <a:r>
              <a:rPr lang="en-CA" sz="2000" i="1" dirty="0">
                <a:latin typeface="Times New Roman" panose="02020603050405020304" pitchFamily="18" charset="0"/>
                <a:cs typeface="Times New Roman" panose="02020603050405020304" pitchFamily="18" charset="0"/>
              </a:rPr>
              <a:t>If the program will harm your computer, it will be deleted.</a:t>
            </a:r>
          </a:p>
          <a:p>
            <a:pPr algn="just">
              <a:defRPr/>
            </a:pPr>
            <a:endParaRPr lang="en-CA" sz="1100" i="1" dirty="0">
              <a:latin typeface="Times New Roman" panose="02020603050405020304" pitchFamily="18" charset="0"/>
              <a:cs typeface="Times New Roman" panose="02020603050405020304" pitchFamily="18" charset="0"/>
            </a:endParaRPr>
          </a:p>
          <a:p>
            <a:pPr algn="just">
              <a:defRPr/>
            </a:pPr>
            <a:r>
              <a:rPr lang="en-CA" sz="2000" i="1" dirty="0">
                <a:latin typeface="Times New Roman" panose="02020603050405020304" pitchFamily="18" charset="0"/>
                <a:cs typeface="Times New Roman" panose="02020603050405020304" pitchFamily="18" charset="0"/>
              </a:rPr>
              <a:t>     If the program will not harm your computer, it will be started.</a:t>
            </a:r>
          </a:p>
          <a:p>
            <a:pPr algn="just"/>
            <a:endParaRPr lang="en-US" sz="2400" b="1" dirty="0">
              <a:latin typeface="Times New Roman" panose="02020603050405020304" pitchFamily="18" charset="0"/>
              <a:cs typeface="Times New Roman" panose="02020603050405020304" pitchFamily="18" charset="0"/>
            </a:endParaRPr>
          </a:p>
          <a:p>
            <a:pPr algn="just"/>
            <a:endParaRPr lang="en-US" sz="2400" b="1" dirty="0">
              <a:latin typeface="Times New Roman" panose="02020603050405020304" pitchFamily="18" charset="0"/>
              <a:cs typeface="Times New Roman" panose="02020603050405020304" pitchFamily="18" charset="0"/>
            </a:endParaRPr>
          </a:p>
          <a:p>
            <a:pPr algn="just"/>
            <a:endParaRPr lang="en-US" sz="2400" b="1"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115359" y="6625655"/>
            <a:ext cx="7893496" cy="162014"/>
          </a:xfrm>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B32B8F-D1A3-4F18-A39C-62E885565534}"/>
              </a:ext>
            </a:extLst>
          </p:cNvPr>
          <p:cNvSpPr/>
          <p:nvPr/>
        </p:nvSpPr>
        <p:spPr>
          <a:xfrm>
            <a:off x="179512" y="1095200"/>
            <a:ext cx="8784976" cy="535813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ln>
                <a:solidFill>
                  <a:schemeClr val="tx1"/>
                </a:solidFill>
              </a:ln>
            </a:endParaRPr>
          </a:p>
        </p:txBody>
      </p:sp>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a:bodyPr>
          <a:lstStyle/>
          <a:p>
            <a:pPr algn="just"/>
            <a:r>
              <a:rPr lang="en-US" sz="2800" b="1" dirty="0">
                <a:solidFill>
                  <a:schemeClr val="bg1"/>
                </a:solidFill>
                <a:latin typeface="Times New Roman" panose="02020603050405020304" pitchFamily="18" charset="0"/>
                <a:cs typeface="Times New Roman" panose="02020603050405020304" pitchFamily="18" charset="0"/>
              </a:rPr>
              <a:t> The Central Concepts of  Automata (Contd..)</a:t>
            </a:r>
          </a:p>
        </p:txBody>
      </p:sp>
      <p:sp>
        <p:nvSpPr>
          <p:cNvPr id="7" name="Rectangle 6"/>
          <p:cNvSpPr/>
          <p:nvPr/>
        </p:nvSpPr>
        <p:spPr>
          <a:xfrm>
            <a:off x="0" y="944004"/>
            <a:ext cx="9108504" cy="1569660"/>
          </a:xfrm>
          <a:prstGeom prst="rect">
            <a:avLst/>
          </a:prstGeom>
        </p:spPr>
        <p:txBody>
          <a:bodyPr wrap="square">
            <a:spAutoFit/>
          </a:bodyPr>
          <a:lstStyle/>
          <a:p>
            <a:pPr algn="just"/>
            <a:endParaRPr lang="en-US" sz="2400" b="1" dirty="0"/>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10</a:t>
            </a:fld>
            <a:endParaRPr lang="en-US" dirty="0"/>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7F67FBD1-3A81-41BB-8CBB-0BCBC42F7206}"/>
                  </a:ext>
                </a:extLst>
              </p:cNvPr>
              <p:cNvSpPr txBox="1"/>
              <p:nvPr/>
            </p:nvSpPr>
            <p:spPr>
              <a:xfrm>
                <a:off x="395536" y="1190225"/>
                <a:ext cx="8175114" cy="5324535"/>
              </a:xfrm>
              <a:prstGeom prst="rect">
                <a:avLst/>
              </a:prstGeom>
              <a:noFill/>
            </p:spPr>
            <p:txBody>
              <a:bodyPr wrap="square">
                <a:spAutoFit/>
              </a:bodyPr>
              <a:lstStyle/>
              <a:p>
                <a:pPr algn="just"/>
                <a14:m>
                  <m:oMath xmlns:m="http://schemas.openxmlformats.org/officeDocument/2006/math">
                    <m:sSup>
                      <m:sSupPr>
                        <m:ctrlPr>
                          <a:rPr lang="en-US" sz="2000" i="1" smtClean="0">
                            <a:latin typeface="Cambria Math" panose="02040503050406030204" pitchFamily="18" charset="0"/>
                            <a:cs typeface="Times New Roman" panose="02020603050405020304" pitchFamily="18" charset="0"/>
                          </a:rPr>
                        </m:ctrlPr>
                      </m:sSupPr>
                      <m:e>
                        <m:r>
                          <m:rPr>
                            <m:sty m:val="p"/>
                          </m:rPr>
                          <a:rPr lang="el-GR" sz="2000" i="1" smtClean="0">
                            <a:latin typeface="Cambria Math" panose="02040503050406030204" pitchFamily="18" charset="0"/>
                            <a:ea typeface="Cambria Math" panose="02040503050406030204" pitchFamily="18" charset="0"/>
                            <a:cs typeface="Times New Roman" panose="02020603050405020304" pitchFamily="18" charset="0"/>
                          </a:rPr>
                          <m:t>Σ</m:t>
                        </m:r>
                      </m:e>
                      <m:sup>
                        <m:r>
                          <a:rPr lang="en-US" sz="2000" b="0" i="1" smtClean="0">
                            <a:latin typeface="Cambria Math" panose="02040503050406030204" pitchFamily="18" charset="0"/>
                            <a:cs typeface="Times New Roman" panose="02020603050405020304" pitchFamily="18" charset="0"/>
                          </a:rPr>
                          <m:t>+</m:t>
                        </m:r>
                      </m:sup>
                    </m:sSup>
                    <m:r>
                      <a:rPr lang="en-US" sz="2000" b="0" i="1" smtClean="0">
                        <a:latin typeface="Cambria Math" panose="02040503050406030204" pitchFamily="18" charset="0"/>
                        <a:cs typeface="Times New Roman" panose="02020603050405020304" pitchFamily="18" charset="0"/>
                      </a:rPr>
                      <m:t>= </m:t>
                    </m:r>
                    <m:sSup>
                      <m:sSupPr>
                        <m:ctrlPr>
                          <a:rPr lang="en-US" sz="2000" b="0" i="1" smtClean="0">
                            <a:latin typeface="Cambria Math" panose="02040503050406030204" pitchFamily="18" charset="0"/>
                            <a:cs typeface="Times New Roman" panose="02020603050405020304" pitchFamily="18" charset="0"/>
                          </a:rPr>
                        </m:ctrlPr>
                      </m:sSupPr>
                      <m:e>
                        <m:r>
                          <m:rPr>
                            <m:sty m:val="p"/>
                          </m:rPr>
                          <a:rPr lang="el-GR" sz="2000" i="1">
                            <a:latin typeface="Cambria Math" panose="02040503050406030204" pitchFamily="18" charset="0"/>
                            <a:ea typeface="Cambria Math" panose="02040503050406030204" pitchFamily="18" charset="0"/>
                            <a:cs typeface="Times New Roman" panose="02020603050405020304" pitchFamily="18" charset="0"/>
                          </a:rPr>
                          <m:t>Σ</m:t>
                        </m:r>
                      </m:e>
                      <m:sup>
                        <m:r>
                          <a:rPr lang="en-US" sz="2000" b="0" i="1" smtClean="0">
                            <a:latin typeface="Cambria Math" panose="02040503050406030204" pitchFamily="18" charset="0"/>
                            <a:cs typeface="Times New Roman" panose="02020603050405020304" pitchFamily="18" charset="0"/>
                          </a:rPr>
                          <m:t>1</m:t>
                        </m:r>
                      </m:sup>
                    </m:sSup>
                    <m:r>
                      <a:rPr lang="en-US" sz="2000" b="0" i="1" smtClean="0">
                        <a:latin typeface="Cambria Math" panose="02040503050406030204" pitchFamily="18" charset="0"/>
                        <a:cs typeface="Times New Roman" panose="02020603050405020304" pitchFamily="18" charset="0"/>
                      </a:rPr>
                      <m:t> </m:t>
                    </m:r>
                    <m:r>
                      <a:rPr lang="en-US" sz="2000" b="0" i="1" smtClean="0">
                        <a:latin typeface="Cambria Math" panose="02040503050406030204" pitchFamily="18" charset="0"/>
                        <a:ea typeface="Cambria Math" panose="02040503050406030204" pitchFamily="18" charset="0"/>
                        <a:cs typeface="Times New Roman" panose="02020603050405020304" pitchFamily="18" charset="0"/>
                      </a:rPr>
                      <m:t>∪</m:t>
                    </m:r>
                    <m:sSup>
                      <m:sSupPr>
                        <m:ctrlPr>
                          <a:rPr lang="en-US" sz="2000" i="1">
                            <a:latin typeface="Cambria Math" panose="02040503050406030204" pitchFamily="18" charset="0"/>
                            <a:cs typeface="Times New Roman" panose="02020603050405020304" pitchFamily="18" charset="0"/>
                          </a:rPr>
                        </m:ctrlPr>
                      </m:sSupPr>
                      <m:e>
                        <m:r>
                          <m:rPr>
                            <m:sty m:val="p"/>
                          </m:rPr>
                          <a:rPr lang="el-GR" sz="2000" i="1">
                            <a:latin typeface="Cambria Math" panose="02040503050406030204" pitchFamily="18" charset="0"/>
                            <a:ea typeface="Cambria Math" panose="02040503050406030204" pitchFamily="18" charset="0"/>
                            <a:cs typeface="Times New Roman" panose="02020603050405020304" pitchFamily="18" charset="0"/>
                          </a:rPr>
                          <m:t>Σ</m:t>
                        </m:r>
                      </m:e>
                      <m:sup>
                        <m:r>
                          <a:rPr lang="en-US" sz="2000" b="0" i="1" smtClean="0">
                            <a:latin typeface="Cambria Math" panose="02040503050406030204" pitchFamily="18" charset="0"/>
                            <a:ea typeface="Cambria Math" panose="02040503050406030204" pitchFamily="18" charset="0"/>
                            <a:cs typeface="Times New Roman" panose="02020603050405020304" pitchFamily="18" charset="0"/>
                          </a:rPr>
                          <m:t>2 </m:t>
                        </m:r>
                      </m:sup>
                    </m:sSup>
                    <m:r>
                      <a:rPr lang="en-US" sz="2000" i="1">
                        <a:latin typeface="Cambria Math" panose="02040503050406030204" pitchFamily="18" charset="0"/>
                        <a:ea typeface="Cambria Math" panose="02040503050406030204" pitchFamily="18" charset="0"/>
                        <a:cs typeface="Times New Roman" panose="02020603050405020304" pitchFamily="18" charset="0"/>
                      </a:rPr>
                      <m:t>∪</m:t>
                    </m:r>
                    <m:sSup>
                      <m:sSupPr>
                        <m:ctrlPr>
                          <a:rPr lang="en-US" sz="2000" i="1">
                            <a:latin typeface="Cambria Math" panose="02040503050406030204" pitchFamily="18" charset="0"/>
                            <a:cs typeface="Times New Roman" panose="02020603050405020304" pitchFamily="18" charset="0"/>
                          </a:rPr>
                        </m:ctrlPr>
                      </m:sSupPr>
                      <m:e>
                        <m:r>
                          <m:rPr>
                            <m:sty m:val="p"/>
                          </m:rPr>
                          <a:rPr lang="el-GR" sz="2000" i="1">
                            <a:latin typeface="Cambria Math" panose="02040503050406030204" pitchFamily="18" charset="0"/>
                            <a:ea typeface="Cambria Math" panose="02040503050406030204" pitchFamily="18" charset="0"/>
                            <a:cs typeface="Times New Roman" panose="02020603050405020304" pitchFamily="18" charset="0"/>
                          </a:rPr>
                          <m:t>Σ</m:t>
                        </m:r>
                      </m:e>
                      <m:sup>
                        <m:r>
                          <a:rPr lang="en-US" sz="2000" b="0" i="1" smtClean="0">
                            <a:latin typeface="Cambria Math" panose="02040503050406030204" pitchFamily="18" charset="0"/>
                            <a:ea typeface="Cambria Math" panose="02040503050406030204" pitchFamily="18" charset="0"/>
                            <a:cs typeface="Times New Roman" panose="02020603050405020304" pitchFamily="18" charset="0"/>
                          </a:rPr>
                          <m:t>3</m:t>
                        </m:r>
                      </m:sup>
                    </m:sSup>
                    <m:r>
                      <a:rPr lang="en-US" sz="2000" i="1">
                        <a:latin typeface="Cambria Math" panose="02040503050406030204" pitchFamily="18" charset="0"/>
                        <a:ea typeface="Cambria Math" panose="02040503050406030204" pitchFamily="18" charset="0"/>
                        <a:cs typeface="Times New Roman" panose="02020603050405020304" pitchFamily="18" charset="0"/>
                      </a:rPr>
                      <m:t>∪</m:t>
                    </m:r>
                  </m:oMath>
                </a14:m>
                <a:r>
                  <a:rPr lang="en-US" sz="2000" dirty="0">
                    <a:latin typeface="Times New Roman" panose="02020603050405020304" pitchFamily="18" charset="0"/>
                    <a:cs typeface="Times New Roman" panose="02020603050405020304" pitchFamily="18" charset="0"/>
                  </a:rPr>
                  <a:t>……………………………………………,</a:t>
                </a:r>
              </a:p>
              <a:p>
                <a:pPr algn="just"/>
                <a14:m>
                  <m:oMath xmlns:m="http://schemas.openxmlformats.org/officeDocument/2006/math">
                    <m:sSup>
                      <m:sSupPr>
                        <m:ctrlPr>
                          <a:rPr lang="en-US" sz="2000" i="1" smtClean="0">
                            <a:latin typeface="Cambria Math" panose="02040503050406030204" pitchFamily="18" charset="0"/>
                            <a:cs typeface="Times New Roman" panose="02020603050405020304" pitchFamily="18" charset="0"/>
                          </a:rPr>
                        </m:ctrlPr>
                      </m:sSupPr>
                      <m:e>
                        <m:r>
                          <m:rPr>
                            <m:sty m:val="p"/>
                          </m:rPr>
                          <a:rPr lang="el-GR" sz="2000" i="1" smtClean="0">
                            <a:latin typeface="Cambria Math" panose="02040503050406030204" pitchFamily="18" charset="0"/>
                            <a:ea typeface="Cambria Math" panose="02040503050406030204" pitchFamily="18" charset="0"/>
                            <a:cs typeface="Times New Roman" panose="02020603050405020304" pitchFamily="18" charset="0"/>
                          </a:rPr>
                          <m:t>Σ</m:t>
                        </m:r>
                      </m:e>
                      <m:sup>
                        <m:r>
                          <a:rPr lang="en-US" sz="2000" b="0" i="1" smtClean="0">
                            <a:latin typeface="Cambria Math" panose="02040503050406030204" pitchFamily="18" charset="0"/>
                            <a:ea typeface="Cambria Math" panose="02040503050406030204" pitchFamily="18" charset="0"/>
                            <a:cs typeface="Times New Roman" panose="02020603050405020304" pitchFamily="18" charset="0"/>
                          </a:rPr>
                          <m:t>∗</m:t>
                        </m:r>
                      </m:sup>
                    </m:sSup>
                    <m:r>
                      <a:rPr lang="en-US" sz="2000" b="0" i="1" smtClean="0">
                        <a:latin typeface="Cambria Math" panose="02040503050406030204" pitchFamily="18" charset="0"/>
                        <a:cs typeface="Times New Roman" panose="02020603050405020304" pitchFamily="18" charset="0"/>
                      </a:rPr>
                      <m:t>= </m:t>
                    </m:r>
                    <m:sSup>
                      <m:sSupPr>
                        <m:ctrlPr>
                          <a:rPr lang="en-US" sz="2000" b="0" i="1" smtClean="0">
                            <a:latin typeface="Cambria Math" panose="02040503050406030204" pitchFamily="18" charset="0"/>
                            <a:cs typeface="Times New Roman" panose="02020603050405020304" pitchFamily="18" charset="0"/>
                          </a:rPr>
                        </m:ctrlPr>
                      </m:sSupPr>
                      <m:e>
                        <m:r>
                          <m:rPr>
                            <m:sty m:val="p"/>
                          </m:rPr>
                          <a:rPr lang="el-GR" sz="2000" i="1">
                            <a:latin typeface="Cambria Math" panose="02040503050406030204" pitchFamily="18" charset="0"/>
                            <a:ea typeface="Cambria Math" panose="02040503050406030204" pitchFamily="18" charset="0"/>
                            <a:cs typeface="Times New Roman" panose="02020603050405020304" pitchFamily="18" charset="0"/>
                          </a:rPr>
                          <m:t>Σ</m:t>
                        </m:r>
                      </m:e>
                      <m:sup>
                        <m:r>
                          <a:rPr lang="en-US" sz="2000" b="0" i="1" smtClean="0">
                            <a:latin typeface="Cambria Math" panose="02040503050406030204" pitchFamily="18" charset="0"/>
                            <a:cs typeface="Times New Roman" panose="02020603050405020304" pitchFamily="18" charset="0"/>
                          </a:rPr>
                          <m:t>1</m:t>
                        </m:r>
                      </m:sup>
                    </m:sSup>
                    <m:r>
                      <a:rPr lang="en-US" sz="2000" b="0" i="1" smtClean="0">
                        <a:latin typeface="Cambria Math" panose="02040503050406030204" pitchFamily="18" charset="0"/>
                        <a:cs typeface="Times New Roman" panose="02020603050405020304" pitchFamily="18" charset="0"/>
                      </a:rPr>
                      <m:t> </m:t>
                    </m:r>
                    <m:r>
                      <a:rPr lang="en-US" sz="2000" b="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sz="2000"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ϵ</a:t>
                </a:r>
                <a:r>
                  <a:rPr lang="en-US" sz="2000" dirty="0">
                    <a:latin typeface="Times New Roman" panose="02020603050405020304" pitchFamily="18" charset="0"/>
                    <a:cs typeface="Times New Roman" panose="02020603050405020304" pitchFamily="18" charset="0"/>
                  </a:rPr>
                  <a:t>}</a:t>
                </a:r>
              </a:p>
              <a:p>
                <a:pPr algn="just"/>
                <a:endParaRPr lang="en-US" sz="20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Concatenation of Strings</a:t>
                </a:r>
              </a:p>
              <a:p>
                <a:pPr algn="just"/>
                <a:r>
                  <a:rPr lang="en-US" sz="2000" dirty="0">
                    <a:latin typeface="Times New Roman" panose="02020603050405020304" pitchFamily="18" charset="0"/>
                    <a:cs typeface="Times New Roman" panose="02020603050405020304" pitchFamily="18" charset="0"/>
                  </a:rPr>
                  <a:t>Let x and y be strings. Then </a:t>
                </a:r>
                <a:r>
                  <a:rPr lang="en-US" sz="2000" dirty="0" err="1">
                    <a:latin typeface="Times New Roman" panose="02020603050405020304" pitchFamily="18" charset="0"/>
                    <a:cs typeface="Times New Roman" panose="02020603050405020304" pitchFamily="18" charset="0"/>
                  </a:rPr>
                  <a:t>xy</a:t>
                </a:r>
                <a:r>
                  <a:rPr lang="en-US" sz="2000" dirty="0">
                    <a:latin typeface="Times New Roman" panose="02020603050405020304" pitchFamily="18" charset="0"/>
                    <a:cs typeface="Times New Roman" panose="02020603050405020304" pitchFamily="18" charset="0"/>
                  </a:rPr>
                  <a:t> denotes the concatenation of x and y, that</a:t>
                </a:r>
              </a:p>
              <a:p>
                <a:pPr algn="just"/>
                <a:r>
                  <a:rPr lang="en-US" sz="2000" dirty="0">
                    <a:latin typeface="Times New Roman" panose="02020603050405020304" pitchFamily="18" charset="0"/>
                    <a:cs typeface="Times New Roman" panose="02020603050405020304" pitchFamily="18" charset="0"/>
                  </a:rPr>
                  <a:t>Is, the string formed by making a copy of x and following it by a copy of y</a:t>
                </a:r>
              </a:p>
              <a:p>
                <a:pPr algn="just"/>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Example:</a:t>
                </a:r>
              </a:p>
              <a:p>
                <a:pPr algn="just"/>
                <a:r>
                  <a:rPr lang="en-US" sz="2000" dirty="0">
                    <a:latin typeface="Times New Roman" panose="02020603050405020304" pitchFamily="18" charset="0"/>
                    <a:cs typeface="Times New Roman" panose="02020603050405020304" pitchFamily="18" charset="0"/>
                  </a:rPr>
                  <a:t>x=101, y=110</a:t>
                </a:r>
              </a:p>
              <a:p>
                <a:pPr algn="just"/>
                <a:r>
                  <a:rPr lang="en-US" sz="2000" dirty="0" err="1">
                    <a:latin typeface="Times New Roman" panose="02020603050405020304" pitchFamily="18" charset="0"/>
                    <a:cs typeface="Times New Roman" panose="02020603050405020304" pitchFamily="18" charset="0"/>
                  </a:rPr>
                  <a:t>xy</a:t>
                </a:r>
                <a:r>
                  <a:rPr lang="en-US" sz="2000" dirty="0">
                    <a:latin typeface="Times New Roman" panose="02020603050405020304" pitchFamily="18" charset="0"/>
                    <a:cs typeface="Times New Roman" panose="02020603050405020304" pitchFamily="18" charset="0"/>
                  </a:rPr>
                  <a:t>=101110</a:t>
                </a:r>
              </a:p>
              <a:p>
                <a:pPr algn="just"/>
                <a:endParaRPr lang="en-US" sz="2000" b="1"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Languages</a:t>
                </a:r>
              </a:p>
              <a:p>
                <a:pPr algn="just"/>
                <a:endParaRPr lang="en-US" b="1"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A set of strings all of which are chosen from some </a:t>
                </a:r>
                <a14:m>
                  <m:oMath xmlns:m="http://schemas.openxmlformats.org/officeDocument/2006/math">
                    <m:sSup>
                      <m:sSupPr>
                        <m:ctrlPr>
                          <a:rPr lang="en-US" sz="2000" i="1" smtClean="0">
                            <a:latin typeface="Cambria Math" panose="02040503050406030204" pitchFamily="18" charset="0"/>
                            <a:cs typeface="Times New Roman" panose="02020603050405020304" pitchFamily="18" charset="0"/>
                          </a:rPr>
                        </m:ctrlPr>
                      </m:sSupPr>
                      <m:e>
                        <m:r>
                          <m:rPr>
                            <m:sty m:val="p"/>
                          </m:rPr>
                          <a:rPr lang="el-GR" sz="2000" i="1" smtClean="0">
                            <a:latin typeface="Cambria Math" panose="02040503050406030204" pitchFamily="18" charset="0"/>
                            <a:ea typeface="Cambria Math" panose="02040503050406030204" pitchFamily="18" charset="0"/>
                            <a:cs typeface="Times New Roman" panose="02020603050405020304" pitchFamily="18" charset="0"/>
                          </a:rPr>
                          <m:t>Σ</m:t>
                        </m:r>
                      </m:e>
                      <m:sup>
                        <m:r>
                          <a:rPr lang="en-US" sz="2000" b="0" i="1" smtClean="0">
                            <a:latin typeface="Cambria Math" panose="02040503050406030204" pitchFamily="18" charset="0"/>
                            <a:ea typeface="Cambria Math" panose="02040503050406030204" pitchFamily="18" charset="0"/>
                            <a:cs typeface="Times New Roman" panose="02020603050405020304" pitchFamily="18" charset="0"/>
                          </a:rPr>
                          <m:t>∗</m:t>
                        </m:r>
                      </m:sup>
                    </m:sSup>
                  </m:oMath>
                </a14:m>
                <a:r>
                  <a:rPr lang="en-US" sz="2000" dirty="0">
                    <a:latin typeface="Times New Roman" panose="02020603050405020304" pitchFamily="18" charset="0"/>
                    <a:cs typeface="Times New Roman" panose="02020603050405020304" pitchFamily="18" charset="0"/>
                  </a:rPr>
                  <a:t> , where </a:t>
                </a:r>
                <a14:m>
                  <m:oMath xmlns:m="http://schemas.openxmlformats.org/officeDocument/2006/math">
                    <m:r>
                      <m:rPr>
                        <m:sty m:val="p"/>
                      </m:rPr>
                      <a:rPr lang="el-GR" sz="2000" i="1">
                        <a:latin typeface="Cambria Math" panose="02040503050406030204" pitchFamily="18" charset="0"/>
                        <a:ea typeface="Cambria Math" panose="02040503050406030204" pitchFamily="18" charset="0"/>
                        <a:cs typeface="Times New Roman" panose="02020603050405020304" pitchFamily="18" charset="0"/>
                      </a:rPr>
                      <m:t>Σ</m:t>
                    </m:r>
                  </m:oMath>
                </a14:m>
                <a:r>
                  <a:rPr lang="en-US" sz="2000" dirty="0">
                    <a:latin typeface="Times New Roman" panose="02020603050405020304" pitchFamily="18" charset="0"/>
                    <a:cs typeface="Times New Roman" panose="02020603050405020304" pitchFamily="18" charset="0"/>
                  </a:rPr>
                  <a:t> is a particular alphabet, is called a language. If </a:t>
                </a:r>
                <a14:m>
                  <m:oMath xmlns:m="http://schemas.openxmlformats.org/officeDocument/2006/math">
                    <m:r>
                      <m:rPr>
                        <m:sty m:val="p"/>
                      </m:rPr>
                      <a:rPr lang="el-GR" sz="2000" i="1">
                        <a:latin typeface="Cambria Math" panose="02040503050406030204" pitchFamily="18" charset="0"/>
                        <a:ea typeface="Cambria Math" panose="02040503050406030204" pitchFamily="18" charset="0"/>
                        <a:cs typeface="Times New Roman" panose="02020603050405020304" pitchFamily="18" charset="0"/>
                      </a:rPr>
                      <m:t>Σ</m:t>
                    </m:r>
                  </m:oMath>
                </a14:m>
                <a:r>
                  <a:rPr lang="en-US" sz="2000" dirty="0">
                    <a:latin typeface="Times New Roman" panose="02020603050405020304" pitchFamily="18" charset="0"/>
                    <a:cs typeface="Times New Roman" panose="02020603050405020304" pitchFamily="18" charset="0"/>
                  </a:rPr>
                  <a:t> is an alphabet, and L </a:t>
                </a:r>
                <a14:m>
                  <m:oMath xmlns:m="http://schemas.openxmlformats.org/officeDocument/2006/math">
                    <m:r>
                      <a:rPr lang="en-US" sz="2000" i="1" smtClean="0">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latin typeface="Cambria Math" panose="02040503050406030204" pitchFamily="18" charset="0"/>
                        <a:ea typeface="Cambria Math" panose="02040503050406030204" pitchFamily="18" charset="0"/>
                        <a:cs typeface="Times New Roman" panose="02020603050405020304" pitchFamily="18" charset="0"/>
                      </a:rPr>
                      <m:t> </m:t>
                    </m:r>
                    <m:sSup>
                      <m:sSupPr>
                        <m:ctrlPr>
                          <a:rPr lang="en-US" sz="2000" i="1">
                            <a:latin typeface="Cambria Math" panose="02040503050406030204" pitchFamily="18" charset="0"/>
                            <a:cs typeface="Times New Roman" panose="02020603050405020304" pitchFamily="18" charset="0"/>
                          </a:rPr>
                        </m:ctrlPr>
                      </m:sSupPr>
                      <m:e>
                        <m:r>
                          <m:rPr>
                            <m:sty m:val="p"/>
                          </m:rPr>
                          <a:rPr lang="el-GR" sz="2000" i="1">
                            <a:latin typeface="Cambria Math" panose="02040503050406030204" pitchFamily="18" charset="0"/>
                            <a:ea typeface="Cambria Math" panose="02040503050406030204" pitchFamily="18" charset="0"/>
                            <a:cs typeface="Times New Roman" panose="02020603050405020304" pitchFamily="18" charset="0"/>
                          </a:rPr>
                          <m:t>Σ</m:t>
                        </m:r>
                      </m:e>
                      <m:sup>
                        <m:r>
                          <a:rPr lang="en-US" sz="2000" i="1">
                            <a:latin typeface="Cambria Math" panose="02040503050406030204" pitchFamily="18" charset="0"/>
                            <a:ea typeface="Cambria Math" panose="02040503050406030204" pitchFamily="18" charset="0"/>
                            <a:cs typeface="Times New Roman" panose="02020603050405020304" pitchFamily="18" charset="0"/>
                          </a:rPr>
                          <m:t>∗</m:t>
                        </m:r>
                      </m:sup>
                    </m:sSup>
                  </m:oMath>
                </a14:m>
                <a:r>
                  <a:rPr lang="en-US" sz="2000" dirty="0">
                    <a:latin typeface="Times New Roman" panose="02020603050405020304" pitchFamily="18" charset="0"/>
                    <a:cs typeface="Times New Roman" panose="02020603050405020304" pitchFamily="18" charset="0"/>
                  </a:rPr>
                  <a:t> , then L is a language over </a:t>
                </a:r>
                <a14:m>
                  <m:oMath xmlns:m="http://schemas.openxmlformats.org/officeDocument/2006/math">
                    <m:r>
                      <m:rPr>
                        <m:sty m:val="p"/>
                      </m:rPr>
                      <a:rPr lang="el-GR" sz="2000" i="1">
                        <a:latin typeface="Cambria Math" panose="02040503050406030204" pitchFamily="18" charset="0"/>
                        <a:ea typeface="Cambria Math" panose="02040503050406030204" pitchFamily="18" charset="0"/>
                        <a:cs typeface="Times New Roman" panose="02020603050405020304" pitchFamily="18" charset="0"/>
                      </a:rPr>
                      <m:t>Σ</m:t>
                    </m:r>
                  </m:oMath>
                </a14:m>
                <a:r>
                  <a:rPr lang="en-US" sz="2000" dirty="0">
                    <a:latin typeface="Times New Roman" panose="02020603050405020304" pitchFamily="18" charset="0"/>
                    <a:cs typeface="Times New Roman" panose="02020603050405020304" pitchFamily="18" charset="0"/>
                  </a:rPr>
                  <a:t>. </a:t>
                </a:r>
              </a:p>
              <a:p>
                <a:pPr algn="just"/>
                <a:r>
                  <a:rPr lang="en-US" sz="2000" dirty="0">
                    <a:latin typeface="Times New Roman" panose="02020603050405020304" pitchFamily="18" charset="0"/>
                    <a:cs typeface="Times New Roman" panose="02020603050405020304" pitchFamily="18" charset="0"/>
                  </a:rPr>
                  <a:t> </a:t>
                </a:r>
                <a:endParaRPr lang="en-IN" sz="2000" b="1" dirty="0">
                  <a:latin typeface="Times New Roman" panose="02020603050405020304" pitchFamily="18" charset="0"/>
                  <a:cs typeface="Times New Roman" panose="02020603050405020304" pitchFamily="18" charset="0"/>
                </a:endParaRPr>
              </a:p>
            </p:txBody>
          </p:sp>
        </mc:Choice>
        <mc:Fallback xmlns="">
          <p:sp>
            <p:nvSpPr>
              <p:cNvPr id="8" name="TextBox 7">
                <a:extLst>
                  <a:ext uri="{FF2B5EF4-FFF2-40B4-BE49-F238E27FC236}">
                    <a16:creationId xmlns:a16="http://schemas.microsoft.com/office/drawing/2014/main" id="{7F67FBD1-3A81-41BB-8CBB-0BCBC42F7206}"/>
                  </a:ext>
                </a:extLst>
              </p:cNvPr>
              <p:cNvSpPr txBox="1">
                <a:spLocks noRot="1" noChangeAspect="1" noMove="1" noResize="1" noEditPoints="1" noAdjustHandles="1" noChangeArrowheads="1" noChangeShapeType="1" noTextEdit="1"/>
              </p:cNvSpPr>
              <p:nvPr/>
            </p:nvSpPr>
            <p:spPr>
              <a:xfrm>
                <a:off x="395536" y="1190225"/>
                <a:ext cx="8175114" cy="5324535"/>
              </a:xfrm>
              <a:prstGeom prst="rect">
                <a:avLst/>
              </a:prstGeom>
              <a:blipFill>
                <a:blip r:embed="rId2"/>
                <a:stretch>
                  <a:fillRect l="-820" t="-572" r="-746"/>
                </a:stretch>
              </a:blipFill>
            </p:spPr>
            <p:txBody>
              <a:bodyPr/>
              <a:lstStyle/>
              <a:p>
                <a:r>
                  <a:rPr lang="en-IN">
                    <a:noFill/>
                  </a:rPr>
                  <a:t> </a:t>
                </a:r>
              </a:p>
            </p:txBody>
          </p:sp>
        </mc:Fallback>
      </mc:AlternateContent>
    </p:spTree>
    <p:extLst>
      <p:ext uri="{BB962C8B-B14F-4D97-AF65-F5344CB8AC3E}">
        <p14:creationId xmlns:p14="http://schemas.microsoft.com/office/powerpoint/2010/main" val="1713565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B32B8F-D1A3-4F18-A39C-62E885565534}"/>
              </a:ext>
            </a:extLst>
          </p:cNvPr>
          <p:cNvSpPr/>
          <p:nvPr/>
        </p:nvSpPr>
        <p:spPr>
          <a:xfrm>
            <a:off x="179512" y="1095200"/>
            <a:ext cx="8784976" cy="535813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ln>
                <a:solidFill>
                  <a:schemeClr val="tx1"/>
                </a:solidFill>
              </a:ln>
            </a:endParaRPr>
          </a:p>
        </p:txBody>
      </p:sp>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a:bodyPr>
          <a:lstStyle/>
          <a:p>
            <a:pPr algn="just"/>
            <a:r>
              <a:rPr lang="en-US" sz="2800" b="1" dirty="0">
                <a:solidFill>
                  <a:schemeClr val="bg1"/>
                </a:solidFill>
                <a:latin typeface="Times New Roman" panose="02020603050405020304" pitchFamily="18" charset="0"/>
                <a:cs typeface="Times New Roman" panose="02020603050405020304" pitchFamily="18" charset="0"/>
              </a:rPr>
              <a:t> The Central Concepts of  Automata (Contd..)</a:t>
            </a:r>
          </a:p>
        </p:txBody>
      </p:sp>
      <p:sp>
        <p:nvSpPr>
          <p:cNvPr id="7" name="Rectangle 6"/>
          <p:cNvSpPr/>
          <p:nvPr/>
        </p:nvSpPr>
        <p:spPr>
          <a:xfrm>
            <a:off x="0" y="944004"/>
            <a:ext cx="9108504" cy="1569660"/>
          </a:xfrm>
          <a:prstGeom prst="rect">
            <a:avLst/>
          </a:prstGeom>
        </p:spPr>
        <p:txBody>
          <a:bodyPr wrap="square">
            <a:spAutoFit/>
          </a:bodyPr>
          <a:lstStyle/>
          <a:p>
            <a:pPr algn="just"/>
            <a:endParaRPr lang="en-US" sz="2400" b="1" dirty="0"/>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11</a:t>
            </a:fld>
            <a:endParaRPr lang="en-US" dirty="0"/>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7F67FBD1-3A81-41BB-8CBB-0BCBC42F7206}"/>
                  </a:ext>
                </a:extLst>
              </p:cNvPr>
              <p:cNvSpPr txBox="1"/>
              <p:nvPr/>
            </p:nvSpPr>
            <p:spPr>
              <a:xfrm>
                <a:off x="395536" y="1190225"/>
                <a:ext cx="8175114" cy="5324535"/>
              </a:xfrm>
              <a:prstGeom prst="rect">
                <a:avLst/>
              </a:prstGeom>
              <a:noFill/>
            </p:spPr>
            <p:txBody>
              <a:bodyPr wrap="square">
                <a:spAutoFit/>
              </a:bodyPr>
              <a:lstStyle/>
              <a:p>
                <a:pPr algn="just"/>
                <a:r>
                  <a:rPr lang="en-US" sz="2000" b="1" dirty="0">
                    <a:latin typeface="Times New Roman" panose="02020603050405020304" pitchFamily="18" charset="0"/>
                    <a:cs typeface="Times New Roman" panose="02020603050405020304" pitchFamily="18" charset="0"/>
                  </a:rPr>
                  <a:t>Languages Examples:</a:t>
                </a:r>
              </a:p>
              <a:p>
                <a:pPr algn="just"/>
                <a:endParaRPr lang="en-US" sz="2000" b="1"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The language of all strings consisting of 0’s followed by n 1’s , for some n ≥0 ,   {</a:t>
                </a:r>
                <a:r>
                  <a:rPr lang="el-GR" sz="2000" dirty="0">
                    <a:latin typeface="Times New Roman" panose="02020603050405020304" pitchFamily="18" charset="0"/>
                    <a:cs typeface="Times New Roman" panose="02020603050405020304" pitchFamily="18" charset="0"/>
                  </a:rPr>
                  <a:t>ϵ</a:t>
                </a:r>
                <a:r>
                  <a:rPr lang="en-US" sz="2000" dirty="0">
                    <a:latin typeface="Times New Roman" panose="02020603050405020304" pitchFamily="18" charset="0"/>
                    <a:cs typeface="Times New Roman" panose="02020603050405020304" pitchFamily="18" charset="0"/>
                  </a:rPr>
                  <a:t>, 01,  0011, 000111, ……….}</a:t>
                </a:r>
              </a:p>
              <a:p>
                <a:pPr marL="457200" indent="-457200" algn="just">
                  <a:buFont typeface="+mj-lt"/>
                  <a:buAutoNum type="arabicPeriod"/>
                </a:pPr>
                <a:endParaRPr lang="en-US" sz="20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 The set of all strings of 0’s and 1’s with an equal number of each, {</a:t>
                </a:r>
                <a:r>
                  <a:rPr lang="el-GR" sz="2000" dirty="0">
                    <a:latin typeface="Times New Roman" panose="02020603050405020304" pitchFamily="18" charset="0"/>
                    <a:cs typeface="Times New Roman" panose="02020603050405020304" pitchFamily="18" charset="0"/>
                  </a:rPr>
                  <a:t>ϵ</a:t>
                </a:r>
                <a:r>
                  <a:rPr lang="en-US" sz="2000" dirty="0">
                    <a:latin typeface="Times New Roman" panose="02020603050405020304" pitchFamily="18" charset="0"/>
                    <a:cs typeface="Times New Roman" panose="02020603050405020304" pitchFamily="18" charset="0"/>
                  </a:rPr>
                  <a:t>, 01, 10, 1001,1100,0011,……}</a:t>
                </a:r>
              </a:p>
              <a:p>
                <a:pPr marL="457200" indent="-457200" algn="just">
                  <a:buFont typeface="+mj-lt"/>
                  <a:buAutoNum type="arabicPeriod"/>
                </a:pPr>
                <a:endParaRPr lang="en-US" sz="20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 The set of binary numbers whose value is prime, {10, 11, 101, 111, 1011, ……..}</a:t>
                </a:r>
              </a:p>
              <a:p>
                <a:pPr marL="457200" indent="-457200" algn="just">
                  <a:buFont typeface="+mj-lt"/>
                  <a:buAutoNum type="arabicPeriod"/>
                </a:pPr>
                <a:endParaRPr lang="en-US" sz="20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 </a:t>
                </a:r>
                <a14:m>
                  <m:oMath xmlns:m="http://schemas.openxmlformats.org/officeDocument/2006/math">
                    <m:sSup>
                      <m:sSupPr>
                        <m:ctrlPr>
                          <a:rPr lang="en-US" sz="2000" i="1" smtClean="0">
                            <a:latin typeface="Cambria Math" panose="02040503050406030204" pitchFamily="18" charset="0"/>
                            <a:cs typeface="Times New Roman" panose="02020603050405020304" pitchFamily="18" charset="0"/>
                          </a:rPr>
                        </m:ctrlPr>
                      </m:sSupPr>
                      <m:e>
                        <m:r>
                          <m:rPr>
                            <m:sty m:val="p"/>
                          </m:rPr>
                          <a:rPr lang="el-GR" sz="2000" i="1" smtClean="0">
                            <a:latin typeface="Cambria Math" panose="02040503050406030204" pitchFamily="18" charset="0"/>
                            <a:ea typeface="Cambria Math" panose="02040503050406030204" pitchFamily="18" charset="0"/>
                            <a:cs typeface="Times New Roman" panose="02020603050405020304" pitchFamily="18" charset="0"/>
                          </a:rPr>
                          <m:t>Σ</m:t>
                        </m:r>
                      </m:e>
                      <m:sup>
                        <m:r>
                          <a:rPr lang="en-US" sz="2000" b="0" i="1" smtClean="0">
                            <a:latin typeface="Cambria Math" panose="02040503050406030204" pitchFamily="18" charset="0"/>
                            <a:ea typeface="Cambria Math" panose="02040503050406030204" pitchFamily="18" charset="0"/>
                            <a:cs typeface="Times New Roman" panose="02020603050405020304" pitchFamily="18" charset="0"/>
                          </a:rPr>
                          <m:t>∗</m:t>
                        </m:r>
                      </m:sup>
                    </m:sSup>
                  </m:oMath>
                </a14:m>
                <a:r>
                  <a:rPr lang="en-US" sz="2000" dirty="0">
                    <a:latin typeface="Times New Roman" panose="02020603050405020304" pitchFamily="18" charset="0"/>
                    <a:cs typeface="Times New Roman" panose="02020603050405020304" pitchFamily="18" charset="0"/>
                  </a:rPr>
                  <a:t> is a language for any alphabet </a:t>
                </a:r>
                <a14:m>
                  <m:oMath xmlns:m="http://schemas.openxmlformats.org/officeDocument/2006/math">
                    <m:r>
                      <m:rPr>
                        <m:sty m:val="p"/>
                      </m:rPr>
                      <a:rPr lang="el-GR" sz="2000" i="1">
                        <a:latin typeface="Cambria Math" panose="02040503050406030204" pitchFamily="18" charset="0"/>
                        <a:ea typeface="Cambria Math" panose="02040503050406030204" pitchFamily="18" charset="0"/>
                        <a:cs typeface="Times New Roman" panose="02020603050405020304" pitchFamily="18" charset="0"/>
                      </a:rPr>
                      <m:t>Σ</m:t>
                    </m:r>
                  </m:oMath>
                </a14:m>
                <a:endParaRPr lang="en-US" sz="20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endParaRPr lang="en-US" sz="20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 </a:t>
                </a:r>
                <a14:m>
                  <m:oMath xmlns:m="http://schemas.openxmlformats.org/officeDocument/2006/math">
                    <m:r>
                      <a:rPr lang="en-US" sz="2000" i="1" smtClean="0">
                        <a:latin typeface="Cambria Math" panose="02040503050406030204" pitchFamily="18" charset="0"/>
                        <a:ea typeface="Cambria Math" panose="02040503050406030204" pitchFamily="18" charset="0"/>
                        <a:cs typeface="Times New Roman" panose="02020603050405020304" pitchFamily="18" charset="0"/>
                      </a:rPr>
                      <m:t>𝜙</m:t>
                    </m:r>
                  </m:oMath>
                </a14:m>
                <a:r>
                  <a:rPr lang="en-US" sz="2000" dirty="0">
                    <a:latin typeface="Times New Roman" panose="02020603050405020304" pitchFamily="18" charset="0"/>
                    <a:cs typeface="Times New Roman" panose="02020603050405020304" pitchFamily="18" charset="0"/>
                  </a:rPr>
                  <a:t> is the empty language for any alphabet </a:t>
                </a:r>
                <a14:m>
                  <m:oMath xmlns:m="http://schemas.openxmlformats.org/officeDocument/2006/math">
                    <m:r>
                      <m:rPr>
                        <m:sty m:val="p"/>
                      </m:rPr>
                      <a:rPr lang="el-GR" sz="2000" i="1">
                        <a:latin typeface="Cambria Math" panose="02040503050406030204" pitchFamily="18" charset="0"/>
                        <a:ea typeface="Cambria Math" panose="02040503050406030204" pitchFamily="18" charset="0"/>
                        <a:cs typeface="Times New Roman" panose="02020603050405020304" pitchFamily="18" charset="0"/>
                      </a:rPr>
                      <m:t>Σ</m:t>
                    </m:r>
                  </m:oMath>
                </a14:m>
                <a:endParaRPr lang="en-US" sz="20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endParaRPr lang="en-US" sz="20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 {</a:t>
                </a:r>
                <a:r>
                  <a:rPr lang="el-GR" sz="2000" dirty="0">
                    <a:latin typeface="Times New Roman" panose="02020603050405020304" pitchFamily="18" charset="0"/>
                    <a:cs typeface="Times New Roman" panose="02020603050405020304" pitchFamily="18" charset="0"/>
                  </a:rPr>
                  <a:t>ϵ</a:t>
                </a:r>
                <a:r>
                  <a:rPr lang="en-US" sz="2000" dirty="0">
                    <a:latin typeface="Times New Roman" panose="02020603050405020304" pitchFamily="18" charset="0"/>
                    <a:cs typeface="Times New Roman" panose="02020603050405020304" pitchFamily="18" charset="0"/>
                  </a:rPr>
                  <a:t>}, the language consisting of only the empty string.</a:t>
                </a:r>
              </a:p>
              <a:p>
                <a:pPr algn="just"/>
                <a:r>
                  <a:rPr lang="en-US" sz="2000" dirty="0">
                    <a:latin typeface="Times New Roman" panose="02020603050405020304" pitchFamily="18" charset="0"/>
                    <a:cs typeface="Times New Roman" panose="02020603050405020304" pitchFamily="18" charset="0"/>
                  </a:rPr>
                  <a:t> </a:t>
                </a:r>
                <a:endParaRPr lang="en-IN" sz="2000" b="1" dirty="0">
                  <a:latin typeface="Times New Roman" panose="02020603050405020304" pitchFamily="18" charset="0"/>
                  <a:cs typeface="Times New Roman" panose="02020603050405020304" pitchFamily="18" charset="0"/>
                </a:endParaRPr>
              </a:p>
            </p:txBody>
          </p:sp>
        </mc:Choice>
        <mc:Fallback xmlns="">
          <p:sp>
            <p:nvSpPr>
              <p:cNvPr id="8" name="TextBox 7">
                <a:extLst>
                  <a:ext uri="{FF2B5EF4-FFF2-40B4-BE49-F238E27FC236}">
                    <a16:creationId xmlns:a16="http://schemas.microsoft.com/office/drawing/2014/main" id="{7F67FBD1-3A81-41BB-8CBB-0BCBC42F7206}"/>
                  </a:ext>
                </a:extLst>
              </p:cNvPr>
              <p:cNvSpPr txBox="1">
                <a:spLocks noRot="1" noChangeAspect="1" noMove="1" noResize="1" noEditPoints="1" noAdjustHandles="1" noChangeArrowheads="1" noChangeShapeType="1" noTextEdit="1"/>
              </p:cNvSpPr>
              <p:nvPr/>
            </p:nvSpPr>
            <p:spPr>
              <a:xfrm>
                <a:off x="395536" y="1190225"/>
                <a:ext cx="8175114" cy="5324535"/>
              </a:xfrm>
              <a:prstGeom prst="rect">
                <a:avLst/>
              </a:prstGeom>
              <a:blipFill>
                <a:blip r:embed="rId2"/>
                <a:stretch>
                  <a:fillRect l="-820" t="-572" r="-746"/>
                </a:stretch>
              </a:blipFill>
            </p:spPr>
            <p:txBody>
              <a:bodyPr/>
              <a:lstStyle/>
              <a:p>
                <a:r>
                  <a:rPr lang="en-IN">
                    <a:noFill/>
                  </a:rPr>
                  <a:t> </a:t>
                </a:r>
              </a:p>
            </p:txBody>
          </p:sp>
        </mc:Fallback>
      </mc:AlternateContent>
    </p:spTree>
    <p:extLst>
      <p:ext uri="{BB962C8B-B14F-4D97-AF65-F5344CB8AC3E}">
        <p14:creationId xmlns:p14="http://schemas.microsoft.com/office/powerpoint/2010/main" val="1892220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B32B8F-D1A3-4F18-A39C-62E885565534}"/>
              </a:ext>
            </a:extLst>
          </p:cNvPr>
          <p:cNvSpPr/>
          <p:nvPr/>
        </p:nvSpPr>
        <p:spPr>
          <a:xfrm>
            <a:off x="179512" y="1095200"/>
            <a:ext cx="8784976" cy="535813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ln>
                <a:solidFill>
                  <a:schemeClr val="tx1"/>
                </a:solidFill>
              </a:ln>
            </a:endParaRPr>
          </a:p>
        </p:txBody>
      </p:sp>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a:bodyPr>
          <a:lstStyle/>
          <a:p>
            <a:pPr algn="ctr"/>
            <a:r>
              <a:rPr lang="en-US" sz="2800" b="1" dirty="0">
                <a:solidFill>
                  <a:schemeClr val="bg1"/>
                </a:solidFill>
                <a:latin typeface="Times New Roman" panose="02020603050405020304" pitchFamily="18" charset="0"/>
                <a:cs typeface="Times New Roman" panose="02020603050405020304" pitchFamily="18" charset="0"/>
              </a:rPr>
              <a:t> Finite Automata</a:t>
            </a:r>
          </a:p>
        </p:txBody>
      </p:sp>
      <p:sp>
        <p:nvSpPr>
          <p:cNvPr id="7" name="Rectangle 6"/>
          <p:cNvSpPr/>
          <p:nvPr/>
        </p:nvSpPr>
        <p:spPr>
          <a:xfrm>
            <a:off x="0" y="944004"/>
            <a:ext cx="9108504" cy="1569660"/>
          </a:xfrm>
          <a:prstGeom prst="rect">
            <a:avLst/>
          </a:prstGeom>
        </p:spPr>
        <p:txBody>
          <a:bodyPr wrap="square">
            <a:spAutoFit/>
          </a:bodyPr>
          <a:lstStyle/>
          <a:p>
            <a:pPr algn="just"/>
            <a:endParaRPr lang="en-US" sz="2400" b="1" dirty="0"/>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12</a:t>
            </a:fld>
            <a:endParaRPr lang="en-US" dirty="0"/>
          </a:p>
        </p:txBody>
      </p:sp>
      <p:sp>
        <p:nvSpPr>
          <p:cNvPr id="8" name="TextBox 7">
            <a:extLst>
              <a:ext uri="{FF2B5EF4-FFF2-40B4-BE49-F238E27FC236}">
                <a16:creationId xmlns:a16="http://schemas.microsoft.com/office/drawing/2014/main" id="{7F67FBD1-3A81-41BB-8CBB-0BCBC42F7206}"/>
              </a:ext>
            </a:extLst>
          </p:cNvPr>
          <p:cNvSpPr txBox="1"/>
          <p:nvPr/>
        </p:nvSpPr>
        <p:spPr>
          <a:xfrm>
            <a:off x="384615" y="1257065"/>
            <a:ext cx="8175114" cy="5016758"/>
          </a:xfrm>
          <a:prstGeom prst="rect">
            <a:avLst/>
          </a:prstGeom>
          <a:noFill/>
        </p:spPr>
        <p:txBody>
          <a:bodyPr wrap="square">
            <a:spAutoFit/>
          </a:bodyPr>
          <a:lstStyle/>
          <a:p>
            <a:pPr algn="just"/>
            <a:r>
              <a:rPr lang="en-US" sz="2000" dirty="0">
                <a:latin typeface="Times New Roman" panose="02020603050405020304" pitchFamily="18" charset="0"/>
                <a:cs typeface="Times New Roman" panose="02020603050405020304" pitchFamily="18" charset="0"/>
              </a:rPr>
              <a:t>Definition</a:t>
            </a:r>
          </a:p>
          <a:p>
            <a:pPr algn="just"/>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a:t>
            </a:r>
            <a:r>
              <a:rPr lang="en-US" sz="2000" b="0" i="0" dirty="0">
                <a:solidFill>
                  <a:srgbClr val="40424E"/>
                </a:solidFill>
                <a:effectLst/>
                <a:latin typeface="urw-din"/>
              </a:rPr>
              <a:t>The finite automata or finite state machine is an abstract machine which have five elements or tuple. It has a set of states and rules for moving from one state to another but it depends upon the applied input symbol. Basically it is an abstract model of digital computer. Following figure shows some essential features of a general automation.</a:t>
            </a:r>
            <a:r>
              <a:rPr lang="en-US" sz="2000" b="0" i="0" dirty="0">
                <a:solidFill>
                  <a:srgbClr val="40424E"/>
                </a:solidFill>
                <a:effectLst/>
                <a:latin typeface="Times New Roman" panose="02020603050405020304" pitchFamily="18" charset="0"/>
                <a:cs typeface="Times New Roman" panose="02020603050405020304" pitchFamily="18" charset="0"/>
              </a:rPr>
              <a:t>”</a:t>
            </a:r>
          </a:p>
          <a:p>
            <a:pPr algn="just"/>
            <a:endParaRPr lang="en-US" sz="2000" dirty="0">
              <a:solidFill>
                <a:srgbClr val="40424E"/>
              </a:solidFill>
              <a:latin typeface="Times New Roman" panose="02020603050405020304" pitchFamily="18" charset="0"/>
              <a:cs typeface="Times New Roman" panose="02020603050405020304" pitchFamily="18" charset="0"/>
            </a:endParaRPr>
          </a:p>
          <a:p>
            <a:r>
              <a:rPr lang="en-US" sz="2000" b="1" i="0" dirty="0">
                <a:solidFill>
                  <a:srgbClr val="40424E"/>
                </a:solidFill>
                <a:effectLst/>
                <a:latin typeface="urw-din"/>
              </a:rPr>
              <a:t>Finite Automata M = { Q, Σ, δ ,q, F, }.</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Q : Finite set of states.</a:t>
            </a:r>
          </a:p>
          <a:p>
            <a:r>
              <a:rPr lang="en-US" sz="2000" b="1" dirty="0">
                <a:latin typeface="Times New Roman" panose="02020603050405020304" pitchFamily="18" charset="0"/>
                <a:cs typeface="Times New Roman" panose="02020603050405020304" pitchFamily="18" charset="0"/>
              </a:rPr>
              <a:t>Σ : set of Input Symbols.</a:t>
            </a:r>
          </a:p>
          <a:p>
            <a:r>
              <a:rPr lang="en-US" sz="2000" b="1" dirty="0">
                <a:latin typeface="Times New Roman" panose="02020603050405020304" pitchFamily="18" charset="0"/>
                <a:cs typeface="Times New Roman" panose="02020603050405020304" pitchFamily="18" charset="0"/>
              </a:rPr>
              <a:t>δ : Transition Mapping Function, Q x Σ  </a:t>
            </a:r>
            <a:r>
              <a:rPr lang="en-US" sz="2000" b="1" dirty="0">
                <a:latin typeface="Times New Roman" panose="02020603050405020304" pitchFamily="18" charset="0"/>
                <a:cs typeface="Times New Roman" panose="02020603050405020304" pitchFamily="18" charset="0"/>
                <a:sym typeface="Wingdings" panose="05000000000000000000" pitchFamily="2" charset="2"/>
              </a:rPr>
              <a:t> Q</a:t>
            </a:r>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q : Initial state.</a:t>
            </a:r>
          </a:p>
          <a:p>
            <a:r>
              <a:rPr lang="en-US" sz="2000" b="1" dirty="0">
                <a:latin typeface="Times New Roman" panose="02020603050405020304" pitchFamily="18" charset="0"/>
                <a:cs typeface="Times New Roman" panose="02020603050405020304" pitchFamily="18" charset="0"/>
              </a:rPr>
              <a:t>F : set of Final States.</a:t>
            </a:r>
          </a:p>
          <a:p>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8520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B32B8F-D1A3-4F18-A39C-62E885565534}"/>
              </a:ext>
            </a:extLst>
          </p:cNvPr>
          <p:cNvSpPr/>
          <p:nvPr/>
        </p:nvSpPr>
        <p:spPr>
          <a:xfrm>
            <a:off x="179512" y="1095200"/>
            <a:ext cx="8784976" cy="535813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ln>
                <a:solidFill>
                  <a:schemeClr val="tx1"/>
                </a:solidFill>
              </a:ln>
            </a:endParaRPr>
          </a:p>
        </p:txBody>
      </p:sp>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a:bodyPr>
          <a:lstStyle/>
          <a:p>
            <a:pPr algn="ctr"/>
            <a:r>
              <a:rPr lang="en-US" sz="2800" b="1" dirty="0">
                <a:solidFill>
                  <a:schemeClr val="bg1"/>
                </a:solidFill>
                <a:latin typeface="Times New Roman" panose="02020603050405020304" pitchFamily="18" charset="0"/>
                <a:cs typeface="Times New Roman" panose="02020603050405020304" pitchFamily="18" charset="0"/>
              </a:rPr>
              <a:t> Finite Automata</a:t>
            </a:r>
          </a:p>
        </p:txBody>
      </p:sp>
      <p:sp>
        <p:nvSpPr>
          <p:cNvPr id="7" name="Rectangle 6"/>
          <p:cNvSpPr/>
          <p:nvPr/>
        </p:nvSpPr>
        <p:spPr>
          <a:xfrm>
            <a:off x="0" y="944004"/>
            <a:ext cx="9108504" cy="1569660"/>
          </a:xfrm>
          <a:prstGeom prst="rect">
            <a:avLst/>
          </a:prstGeom>
        </p:spPr>
        <p:txBody>
          <a:bodyPr wrap="square">
            <a:spAutoFit/>
          </a:bodyPr>
          <a:lstStyle/>
          <a:p>
            <a:pPr algn="just"/>
            <a:endParaRPr lang="en-US" sz="2400" b="1" dirty="0"/>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13</a:t>
            </a:fld>
            <a:endParaRPr lang="en-US" dirty="0"/>
          </a:p>
        </p:txBody>
      </p:sp>
      <p:sp>
        <p:nvSpPr>
          <p:cNvPr id="8" name="TextBox 7">
            <a:extLst>
              <a:ext uri="{FF2B5EF4-FFF2-40B4-BE49-F238E27FC236}">
                <a16:creationId xmlns:a16="http://schemas.microsoft.com/office/drawing/2014/main" id="{7F67FBD1-3A81-41BB-8CBB-0BCBC42F7206}"/>
              </a:ext>
            </a:extLst>
          </p:cNvPr>
          <p:cNvSpPr txBox="1"/>
          <p:nvPr/>
        </p:nvSpPr>
        <p:spPr>
          <a:xfrm>
            <a:off x="384615" y="1257065"/>
            <a:ext cx="8175114" cy="5016758"/>
          </a:xfrm>
          <a:prstGeom prst="rect">
            <a:avLst/>
          </a:prstGeom>
          <a:noFill/>
        </p:spPr>
        <p:txBody>
          <a:bodyPr wrap="square">
            <a:spAutoFit/>
          </a:bodyPr>
          <a:lstStyle/>
          <a:p>
            <a:pPr algn="just"/>
            <a:r>
              <a:rPr lang="en-US" sz="2000" dirty="0">
                <a:latin typeface="Times New Roman" panose="02020603050405020304" pitchFamily="18" charset="0"/>
                <a:cs typeface="Times New Roman" panose="02020603050405020304" pitchFamily="18" charset="0"/>
              </a:rPr>
              <a:t>Definition</a:t>
            </a:r>
          </a:p>
          <a:p>
            <a:pPr algn="just"/>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a:t>
            </a:r>
            <a:r>
              <a:rPr lang="en-US" sz="2000" b="0" i="0" dirty="0">
                <a:solidFill>
                  <a:srgbClr val="40424E"/>
                </a:solidFill>
                <a:effectLst/>
                <a:latin typeface="urw-din"/>
              </a:rPr>
              <a:t>The finite automata or finite state machine is an abstract machine which have five elements or tuple. It has a set of states and rules for moving from one state to another but it depends upon the applied input symbol. Basically it is an abstract model of digital computer. Following figure shows some essential features of a general automation.</a:t>
            </a:r>
            <a:r>
              <a:rPr lang="en-US" sz="2000" b="0" i="0" dirty="0">
                <a:solidFill>
                  <a:srgbClr val="40424E"/>
                </a:solidFill>
                <a:effectLst/>
                <a:latin typeface="Times New Roman" panose="02020603050405020304" pitchFamily="18" charset="0"/>
                <a:cs typeface="Times New Roman" panose="02020603050405020304" pitchFamily="18" charset="0"/>
              </a:rPr>
              <a:t>”</a:t>
            </a:r>
          </a:p>
          <a:p>
            <a:pPr algn="just"/>
            <a:endParaRPr lang="en-US" sz="2000" dirty="0">
              <a:solidFill>
                <a:srgbClr val="40424E"/>
              </a:solidFill>
              <a:latin typeface="Times New Roman" panose="02020603050405020304" pitchFamily="18" charset="0"/>
              <a:cs typeface="Times New Roman" panose="02020603050405020304" pitchFamily="18" charset="0"/>
            </a:endParaRPr>
          </a:p>
          <a:p>
            <a:r>
              <a:rPr lang="en-US" sz="2000" b="1" i="0" dirty="0">
                <a:solidFill>
                  <a:srgbClr val="40424E"/>
                </a:solidFill>
                <a:effectLst/>
                <a:latin typeface="urw-din"/>
              </a:rPr>
              <a:t>Finite Automata M = { Q, Σ, δ ,q, F, }.</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Q : Finite set of states.</a:t>
            </a:r>
          </a:p>
          <a:p>
            <a:r>
              <a:rPr lang="en-US" sz="2000" b="1" dirty="0">
                <a:latin typeface="Times New Roman" panose="02020603050405020304" pitchFamily="18" charset="0"/>
                <a:cs typeface="Times New Roman" panose="02020603050405020304" pitchFamily="18" charset="0"/>
              </a:rPr>
              <a:t>Σ : set of Input Symbols.</a:t>
            </a:r>
          </a:p>
          <a:p>
            <a:r>
              <a:rPr lang="en-US" sz="2000" b="1" dirty="0">
                <a:latin typeface="Times New Roman" panose="02020603050405020304" pitchFamily="18" charset="0"/>
                <a:cs typeface="Times New Roman" panose="02020603050405020304" pitchFamily="18" charset="0"/>
              </a:rPr>
              <a:t>δ : Transition Mapping Function, Q x Σ  </a:t>
            </a:r>
            <a:r>
              <a:rPr lang="en-US" sz="2000" b="1" dirty="0">
                <a:latin typeface="Times New Roman" panose="02020603050405020304" pitchFamily="18" charset="0"/>
                <a:cs typeface="Times New Roman" panose="02020603050405020304" pitchFamily="18" charset="0"/>
                <a:sym typeface="Wingdings" panose="05000000000000000000" pitchFamily="2" charset="2"/>
              </a:rPr>
              <a:t> Q</a:t>
            </a:r>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q : Initial state.</a:t>
            </a:r>
          </a:p>
          <a:p>
            <a:r>
              <a:rPr lang="en-US" sz="2000" b="1" dirty="0">
                <a:latin typeface="Times New Roman" panose="02020603050405020304" pitchFamily="18" charset="0"/>
                <a:cs typeface="Times New Roman" panose="02020603050405020304" pitchFamily="18" charset="0"/>
              </a:rPr>
              <a:t>F : set of Final States.</a:t>
            </a:r>
          </a:p>
          <a:p>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8466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B32B8F-D1A3-4F18-A39C-62E885565534}"/>
              </a:ext>
            </a:extLst>
          </p:cNvPr>
          <p:cNvSpPr/>
          <p:nvPr/>
        </p:nvSpPr>
        <p:spPr>
          <a:xfrm>
            <a:off x="179512" y="1095200"/>
            <a:ext cx="8784976" cy="535813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ln>
                <a:solidFill>
                  <a:schemeClr val="tx1"/>
                </a:solidFill>
              </a:ln>
            </a:endParaRPr>
          </a:p>
        </p:txBody>
      </p:sp>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a:bodyPr>
          <a:lstStyle/>
          <a:p>
            <a:pPr algn="ctr"/>
            <a:r>
              <a:rPr lang="en-US" sz="2800" b="1" dirty="0">
                <a:solidFill>
                  <a:schemeClr val="bg1"/>
                </a:solidFill>
                <a:latin typeface="Times New Roman" panose="02020603050405020304" pitchFamily="18" charset="0"/>
                <a:cs typeface="Times New Roman" panose="02020603050405020304" pitchFamily="18" charset="0"/>
              </a:rPr>
              <a:t> Finite Automata</a:t>
            </a:r>
          </a:p>
        </p:txBody>
      </p:sp>
      <p:sp>
        <p:nvSpPr>
          <p:cNvPr id="7" name="Rectangle 6"/>
          <p:cNvSpPr/>
          <p:nvPr/>
        </p:nvSpPr>
        <p:spPr>
          <a:xfrm>
            <a:off x="0" y="944004"/>
            <a:ext cx="9108504" cy="1569660"/>
          </a:xfrm>
          <a:prstGeom prst="rect">
            <a:avLst/>
          </a:prstGeom>
        </p:spPr>
        <p:txBody>
          <a:bodyPr wrap="square">
            <a:spAutoFit/>
          </a:bodyPr>
          <a:lstStyle/>
          <a:p>
            <a:pPr algn="just"/>
            <a:endParaRPr lang="en-US" sz="2400" b="1" dirty="0"/>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14</a:t>
            </a:fld>
            <a:endParaRPr lang="en-US" dirty="0"/>
          </a:p>
        </p:txBody>
      </p:sp>
      <p:sp>
        <p:nvSpPr>
          <p:cNvPr id="5" name="Rectangle 1">
            <a:extLst>
              <a:ext uri="{FF2B5EF4-FFF2-40B4-BE49-F238E27FC236}">
                <a16:creationId xmlns:a16="http://schemas.microsoft.com/office/drawing/2014/main" id="{5DD4029D-1D44-49B1-8428-D4A258DA1598}"/>
              </a:ext>
            </a:extLst>
          </p:cNvPr>
          <p:cNvSpPr>
            <a:spLocks noChangeArrowheads="1"/>
          </p:cNvSpPr>
          <p:nvPr/>
        </p:nvSpPr>
        <p:spPr bwMode="auto">
          <a:xfrm>
            <a:off x="2860824" y="3451225"/>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r>
              <a:rPr kumimoji="0" lang="en-US" altLang="en-US" sz="1800" b="0" i="0" u="none" strike="noStrike" cap="none" normalizeH="0" baseline="0">
                <a:ln>
                  <a:noFill/>
                </a:ln>
                <a:solidFill>
                  <a:schemeClr val="tx1"/>
                </a:solidFill>
                <a:effectLst/>
                <a:latin typeface="Arial" panose="020B0604020202020204" pitchFamily="34" charset="0"/>
              </a:rPr>
              <a:t>  </a:t>
            </a:r>
            <a:r>
              <a:rPr kumimoji="0" lang="en-US" altLang="en-US" sz="14400" b="0" i="0" u="none" strike="noStrike" cap="none" normalizeH="0" baseline="0">
                <a:ln>
                  <a:noFill/>
                </a:ln>
                <a:solidFill>
                  <a:schemeClr val="tx1"/>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1" u="none" strike="noStrike" cap="none" normalizeH="0" baseline="0">
                <a:ln>
                  <a:noFill/>
                </a:ln>
                <a:solidFill>
                  <a:srgbClr val="666666"/>
                </a:solidFill>
                <a:effectLst/>
                <a:latin typeface="urw-din"/>
              </a:rPr>
              <a:t>Figure: </a:t>
            </a:r>
            <a:r>
              <a:rPr kumimoji="0" lang="en-US" altLang="en-US" sz="900" b="0" i="1" u="none" strike="noStrike" cap="none" normalizeH="0" baseline="0">
                <a:ln>
                  <a:noFill/>
                </a:ln>
                <a:solidFill>
                  <a:srgbClr val="666666"/>
                </a:solidFill>
                <a:effectLst/>
                <a:latin typeface="urw-din"/>
              </a:rPr>
              <a:t>Features of Finite Automata</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2050" name="Picture 2">
            <a:extLst>
              <a:ext uri="{FF2B5EF4-FFF2-40B4-BE49-F238E27FC236}">
                <a16:creationId xmlns:a16="http://schemas.microsoft.com/office/drawing/2014/main" id="{58D33D36-1C1E-4861-9E2A-DB0109DCF9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0815" y="1340768"/>
            <a:ext cx="5940660" cy="4680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9933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B32B8F-D1A3-4F18-A39C-62E885565534}"/>
              </a:ext>
            </a:extLst>
          </p:cNvPr>
          <p:cNvSpPr/>
          <p:nvPr/>
        </p:nvSpPr>
        <p:spPr>
          <a:xfrm>
            <a:off x="35496" y="944004"/>
            <a:ext cx="8784976" cy="169290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342900" indent="-342900">
              <a:buAutoNum type="arabicPeriod"/>
            </a:pPr>
            <a:r>
              <a:rPr lang="en-US" sz="2200" dirty="0">
                <a:ln>
                  <a:solidFill>
                    <a:schemeClr val="tx1"/>
                  </a:solidFill>
                </a:ln>
                <a:latin typeface="Times New Roman" panose="02020603050405020304" pitchFamily="18" charset="0"/>
                <a:cs typeface="Times New Roman" panose="02020603050405020304" pitchFamily="18" charset="0"/>
              </a:rPr>
              <a:t>Deterministic Finite Automata (DFA)</a:t>
            </a:r>
          </a:p>
          <a:p>
            <a:pPr marL="342900" indent="-342900">
              <a:buAutoNum type="arabicPeriod"/>
            </a:pPr>
            <a:r>
              <a:rPr lang="en-US" sz="2200" dirty="0">
                <a:ln>
                  <a:solidFill>
                    <a:schemeClr val="tx1"/>
                  </a:solidFill>
                </a:ln>
                <a:latin typeface="Times New Roman" panose="02020603050405020304" pitchFamily="18" charset="0"/>
                <a:cs typeface="Times New Roman" panose="02020603050405020304" pitchFamily="18" charset="0"/>
              </a:rPr>
              <a:t>Non-Deterministic Finite Automata</a:t>
            </a:r>
            <a:endParaRPr lang="en-IN" sz="2200" dirty="0">
              <a:ln>
                <a:solidFill>
                  <a:schemeClr val="tx1"/>
                </a:solidFill>
              </a:ln>
              <a:latin typeface="Times New Roman" panose="02020603050405020304" pitchFamily="18" charset="0"/>
              <a:cs typeface="Times New Roman" panose="02020603050405020304" pitchFamily="18" charset="0"/>
            </a:endParaRPr>
          </a:p>
        </p:txBody>
      </p:sp>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a:bodyPr>
          <a:lstStyle/>
          <a:p>
            <a:pPr algn="ctr"/>
            <a:r>
              <a:rPr lang="en-US" sz="2800" b="1" dirty="0">
                <a:solidFill>
                  <a:schemeClr val="bg1"/>
                </a:solidFill>
                <a:latin typeface="Times New Roman" panose="02020603050405020304" pitchFamily="18" charset="0"/>
                <a:cs typeface="Times New Roman" panose="02020603050405020304" pitchFamily="18" charset="0"/>
              </a:rPr>
              <a:t> Types of Finite Automata</a:t>
            </a:r>
          </a:p>
        </p:txBody>
      </p:sp>
      <p:sp>
        <p:nvSpPr>
          <p:cNvPr id="7" name="Rectangle 6"/>
          <p:cNvSpPr/>
          <p:nvPr/>
        </p:nvSpPr>
        <p:spPr>
          <a:xfrm>
            <a:off x="0" y="944004"/>
            <a:ext cx="9108504" cy="1569660"/>
          </a:xfrm>
          <a:prstGeom prst="rect">
            <a:avLst/>
          </a:prstGeom>
        </p:spPr>
        <p:txBody>
          <a:bodyPr wrap="square">
            <a:spAutoFit/>
          </a:bodyPr>
          <a:lstStyle/>
          <a:p>
            <a:pPr algn="just"/>
            <a:endParaRPr lang="en-US" sz="2400" b="1" dirty="0"/>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15</a:t>
            </a:fld>
            <a:endParaRPr lang="en-US" dirty="0"/>
          </a:p>
        </p:txBody>
      </p:sp>
      <p:sp>
        <p:nvSpPr>
          <p:cNvPr id="11" name="TextBox 10">
            <a:extLst>
              <a:ext uri="{FF2B5EF4-FFF2-40B4-BE49-F238E27FC236}">
                <a16:creationId xmlns:a16="http://schemas.microsoft.com/office/drawing/2014/main" id="{0E67DB89-BD94-4CC6-9944-7190325BACF5}"/>
              </a:ext>
            </a:extLst>
          </p:cNvPr>
          <p:cNvSpPr txBox="1"/>
          <p:nvPr/>
        </p:nvSpPr>
        <p:spPr>
          <a:xfrm>
            <a:off x="251520" y="2842115"/>
            <a:ext cx="8568952" cy="3508653"/>
          </a:xfrm>
          <a:prstGeom prst="rect">
            <a:avLst/>
          </a:prstGeom>
          <a:noFill/>
        </p:spPr>
        <p:txBody>
          <a:bodyPr wrap="square">
            <a:spAutoFit/>
          </a:bodyPr>
          <a:lstStyle/>
          <a:p>
            <a:pPr algn="just"/>
            <a:r>
              <a:rPr lang="en-US" sz="2200" b="1" i="0" u="sng" dirty="0">
                <a:solidFill>
                  <a:srgbClr val="40424E"/>
                </a:solidFill>
                <a:effectLst/>
                <a:latin typeface="Times New Roman" panose="02020603050405020304" pitchFamily="18" charset="0"/>
                <a:cs typeface="Times New Roman" panose="02020603050405020304" pitchFamily="18" charset="0"/>
              </a:rPr>
              <a:t>In a DFA, </a:t>
            </a:r>
            <a:r>
              <a:rPr lang="en-US" sz="2200" b="0" i="0" dirty="0">
                <a:solidFill>
                  <a:srgbClr val="40424E"/>
                </a:solidFill>
                <a:effectLst/>
                <a:latin typeface="Times New Roman" panose="02020603050405020304" pitchFamily="18" charset="0"/>
                <a:cs typeface="Times New Roman" panose="02020603050405020304" pitchFamily="18" charset="0"/>
              </a:rPr>
              <a:t>for a particular input character, the machine goes to one state only. A transition function is defined on every state for every input symbol. Also in DFA null (or ε) move is not allowed, i.e., DFA cannot change state without any input character.</a:t>
            </a:r>
          </a:p>
          <a:p>
            <a:pPr algn="just"/>
            <a:endParaRPr lang="en-US" sz="2200" dirty="0">
              <a:solidFill>
                <a:srgbClr val="40424E"/>
              </a:solidFill>
              <a:latin typeface="Times New Roman" panose="02020603050405020304" pitchFamily="18" charset="0"/>
              <a:cs typeface="Times New Roman" panose="02020603050405020304" pitchFamily="18" charset="0"/>
            </a:endParaRPr>
          </a:p>
          <a:p>
            <a:pPr algn="just"/>
            <a:endParaRPr lang="en-US" sz="2200" dirty="0">
              <a:solidFill>
                <a:srgbClr val="40424E"/>
              </a:solidFill>
              <a:latin typeface="Times New Roman" panose="02020603050405020304" pitchFamily="18" charset="0"/>
              <a:cs typeface="Times New Roman" panose="02020603050405020304" pitchFamily="18" charset="0"/>
            </a:endParaRPr>
          </a:p>
          <a:p>
            <a:r>
              <a:rPr lang="en-US" sz="2200" b="1" i="0" u="sng" dirty="0">
                <a:solidFill>
                  <a:srgbClr val="40424E"/>
                </a:solidFill>
                <a:effectLst/>
                <a:latin typeface="Times New Roman" panose="02020603050405020304" pitchFamily="18" charset="0"/>
                <a:cs typeface="Times New Roman" panose="02020603050405020304" pitchFamily="18" charset="0"/>
              </a:rPr>
              <a:t>NFA is similar to DFA except following additional features: </a:t>
            </a:r>
          </a:p>
          <a:p>
            <a:r>
              <a:rPr lang="en-US" sz="2200" b="0" i="0" dirty="0">
                <a:solidFill>
                  <a:srgbClr val="40424E"/>
                </a:solidFill>
                <a:effectLst/>
                <a:latin typeface="Times New Roman" panose="02020603050405020304" pitchFamily="18" charset="0"/>
                <a:cs typeface="Times New Roman" panose="02020603050405020304" pitchFamily="18" charset="0"/>
              </a:rPr>
              <a:t>1. Null (or ε) move is allowed i.e., it can move forward without reading symbols. </a:t>
            </a:r>
            <a:br>
              <a:rPr lang="en-US" sz="2200" dirty="0">
                <a:latin typeface="Times New Roman" panose="02020603050405020304" pitchFamily="18" charset="0"/>
                <a:cs typeface="Times New Roman" panose="02020603050405020304" pitchFamily="18" charset="0"/>
              </a:rPr>
            </a:br>
            <a:r>
              <a:rPr lang="en-US" sz="2200" b="0" i="0" dirty="0">
                <a:solidFill>
                  <a:srgbClr val="40424E"/>
                </a:solidFill>
                <a:effectLst/>
                <a:latin typeface="Times New Roman" panose="02020603050405020304" pitchFamily="18" charset="0"/>
                <a:cs typeface="Times New Roman" panose="02020603050405020304" pitchFamily="18" charset="0"/>
              </a:rPr>
              <a:t>2. Ability to transmit to any number of states for a particular input</a:t>
            </a:r>
            <a:r>
              <a:rPr lang="en-US" sz="2400" b="0" i="0" dirty="0">
                <a:solidFill>
                  <a:srgbClr val="40424E"/>
                </a:solidFill>
                <a:effectLst/>
                <a:latin typeface="urw-din"/>
              </a:rPr>
              <a:t>. </a:t>
            </a:r>
            <a:endParaRPr lang="en-IN"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8540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a:bodyPr>
          <a:lstStyle/>
          <a:p>
            <a:pPr algn="ctr"/>
            <a:r>
              <a:rPr lang="en-US" sz="2800" b="1" dirty="0">
                <a:solidFill>
                  <a:schemeClr val="bg1"/>
                </a:solidFill>
                <a:latin typeface="Times New Roman" panose="02020603050405020304" pitchFamily="18" charset="0"/>
                <a:cs typeface="Times New Roman" panose="02020603050405020304" pitchFamily="18" charset="0"/>
              </a:rPr>
              <a:t>Deterministic Finite Automata (DFA)</a:t>
            </a:r>
          </a:p>
        </p:txBody>
      </p:sp>
      <p:sp>
        <p:nvSpPr>
          <p:cNvPr id="7" name="Rectangle 6"/>
          <p:cNvSpPr/>
          <p:nvPr/>
        </p:nvSpPr>
        <p:spPr>
          <a:xfrm>
            <a:off x="602031" y="1484784"/>
            <a:ext cx="7282942" cy="2462213"/>
          </a:xfrm>
          <a:prstGeom prst="rect">
            <a:avLst/>
          </a:prstGeom>
        </p:spPr>
        <p:txBody>
          <a:bodyPr wrap="square">
            <a:spAutoFit/>
          </a:bodyPr>
          <a:lstStyle/>
          <a:p>
            <a:r>
              <a:rPr lang="en-US" sz="2200" i="0" dirty="0">
                <a:solidFill>
                  <a:srgbClr val="40424E"/>
                </a:solidFill>
                <a:effectLst/>
                <a:latin typeface="Times New Roman" panose="02020603050405020304" pitchFamily="18" charset="0"/>
                <a:cs typeface="Times New Roman" panose="02020603050405020304" pitchFamily="18" charset="0"/>
              </a:rPr>
              <a:t>Deterministic Finite Automata M = { Q, Σ, δ ,q, F, }.</a:t>
            </a: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Q : Finite set of states.</a:t>
            </a:r>
          </a:p>
          <a:p>
            <a:r>
              <a:rPr lang="en-US" sz="2200" dirty="0">
                <a:latin typeface="Times New Roman" panose="02020603050405020304" pitchFamily="18" charset="0"/>
                <a:cs typeface="Times New Roman" panose="02020603050405020304" pitchFamily="18" charset="0"/>
              </a:rPr>
              <a:t>Σ : set of Input Symbols.</a:t>
            </a:r>
          </a:p>
          <a:p>
            <a:r>
              <a:rPr lang="en-US" sz="2200" dirty="0">
                <a:latin typeface="Times New Roman" panose="02020603050405020304" pitchFamily="18" charset="0"/>
                <a:cs typeface="Times New Roman" panose="02020603050405020304" pitchFamily="18" charset="0"/>
              </a:rPr>
              <a:t>δ : Transition Mapping Function, Q x Σ  </a:t>
            </a:r>
            <a:r>
              <a:rPr lang="en-US" sz="2200" dirty="0">
                <a:latin typeface="Times New Roman" panose="02020603050405020304" pitchFamily="18" charset="0"/>
                <a:cs typeface="Times New Roman" panose="02020603050405020304" pitchFamily="18" charset="0"/>
                <a:sym typeface="Wingdings" panose="05000000000000000000" pitchFamily="2" charset="2"/>
              </a:rPr>
              <a:t> Q</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q : Initial state.</a:t>
            </a:r>
          </a:p>
          <a:p>
            <a:r>
              <a:rPr lang="en-US" sz="2200" dirty="0">
                <a:latin typeface="Times New Roman" panose="02020603050405020304" pitchFamily="18" charset="0"/>
                <a:cs typeface="Times New Roman" panose="02020603050405020304" pitchFamily="18" charset="0"/>
              </a:rPr>
              <a:t>F : set of Final States.</a:t>
            </a: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16</a:t>
            </a:fld>
            <a:endParaRPr lang="en-US" dirty="0"/>
          </a:p>
        </p:txBody>
      </p:sp>
    </p:spTree>
    <p:extLst>
      <p:ext uri="{BB962C8B-B14F-4D97-AF65-F5344CB8AC3E}">
        <p14:creationId xmlns:p14="http://schemas.microsoft.com/office/powerpoint/2010/main" val="1048783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a:bodyPr>
          <a:lstStyle/>
          <a:p>
            <a:pPr algn="ctr"/>
            <a:r>
              <a:rPr lang="en-US" sz="2800" b="1" dirty="0">
                <a:solidFill>
                  <a:schemeClr val="bg1"/>
                </a:solidFill>
                <a:latin typeface="Times New Roman" panose="02020603050405020304" pitchFamily="18" charset="0"/>
                <a:cs typeface="Times New Roman" panose="02020603050405020304" pitchFamily="18" charset="0"/>
              </a:rPr>
              <a:t>Non-Deterministic Finite Automata (NFA or NDFA)</a:t>
            </a:r>
          </a:p>
        </p:txBody>
      </p:sp>
      <p:sp>
        <p:nvSpPr>
          <p:cNvPr id="7" name="Rectangle 6"/>
          <p:cNvSpPr/>
          <p:nvPr/>
        </p:nvSpPr>
        <p:spPr>
          <a:xfrm>
            <a:off x="602031" y="1484784"/>
            <a:ext cx="7282942" cy="2462213"/>
          </a:xfrm>
          <a:prstGeom prst="rect">
            <a:avLst/>
          </a:prstGeom>
        </p:spPr>
        <p:txBody>
          <a:bodyPr wrap="square">
            <a:spAutoFit/>
          </a:bodyPr>
          <a:lstStyle/>
          <a:p>
            <a:r>
              <a:rPr lang="en-US" sz="2200" i="0" dirty="0">
                <a:solidFill>
                  <a:srgbClr val="40424E"/>
                </a:solidFill>
                <a:effectLst/>
                <a:latin typeface="Times New Roman" panose="02020603050405020304" pitchFamily="18" charset="0"/>
                <a:cs typeface="Times New Roman" panose="02020603050405020304" pitchFamily="18" charset="0"/>
              </a:rPr>
              <a:t>Non-Deterministic Finite Automata M = { Q, Σ, δ ,q, F, }.</a:t>
            </a: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Q : Finite set of states.</a:t>
            </a:r>
          </a:p>
          <a:p>
            <a:r>
              <a:rPr lang="en-US" sz="2200" dirty="0">
                <a:latin typeface="Times New Roman" panose="02020603050405020304" pitchFamily="18" charset="0"/>
                <a:cs typeface="Times New Roman" panose="02020603050405020304" pitchFamily="18" charset="0"/>
              </a:rPr>
              <a:t>Σ : set of Input Symbols.</a:t>
            </a:r>
          </a:p>
          <a:p>
            <a:r>
              <a:rPr lang="en-US" sz="2200" dirty="0">
                <a:latin typeface="Times New Roman" panose="02020603050405020304" pitchFamily="18" charset="0"/>
                <a:cs typeface="Times New Roman" panose="02020603050405020304" pitchFamily="18" charset="0"/>
              </a:rPr>
              <a:t>δ : Transition Mapping Function, </a:t>
            </a:r>
            <a:r>
              <a:rPr lang="el-GR" sz="2200" dirty="0">
                <a:latin typeface="Times New Roman" panose="02020603050405020304" pitchFamily="18" charset="0"/>
                <a:cs typeface="Times New Roman" panose="02020603050405020304" pitchFamily="18" charset="0"/>
              </a:rPr>
              <a:t>Q X (Σ U ε ) --&gt; 2 ^ Q.</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q : Initial state.</a:t>
            </a:r>
          </a:p>
          <a:p>
            <a:r>
              <a:rPr lang="en-US" sz="2200" dirty="0">
                <a:latin typeface="Times New Roman" panose="02020603050405020304" pitchFamily="18" charset="0"/>
                <a:cs typeface="Times New Roman" panose="02020603050405020304" pitchFamily="18" charset="0"/>
              </a:rPr>
              <a:t>F : set of Final States.</a:t>
            </a: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17</a:t>
            </a:fld>
            <a:endParaRPr lang="en-US" dirty="0"/>
          </a:p>
        </p:txBody>
      </p:sp>
    </p:spTree>
    <p:extLst>
      <p:ext uri="{BB962C8B-B14F-4D97-AF65-F5344CB8AC3E}">
        <p14:creationId xmlns:p14="http://schemas.microsoft.com/office/powerpoint/2010/main" val="530867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3BB45AD-0535-4446-BF8B-B2E35B39D6B3}"/>
              </a:ext>
            </a:extLst>
          </p:cNvPr>
          <p:cNvSpPr>
            <a:spLocks noGrp="1"/>
          </p:cNvSpPr>
          <p:nvPr>
            <p:ph idx="1"/>
          </p:nvPr>
        </p:nvSpPr>
        <p:spPr/>
        <p:txBody>
          <a:bodyPr/>
          <a:lstStyle/>
          <a:p>
            <a:endParaRPr lang="en-IN"/>
          </a:p>
        </p:txBody>
      </p:sp>
      <p:sp>
        <p:nvSpPr>
          <p:cNvPr id="3" name="Date Placeholder 2">
            <a:extLst>
              <a:ext uri="{FF2B5EF4-FFF2-40B4-BE49-F238E27FC236}">
                <a16:creationId xmlns:a16="http://schemas.microsoft.com/office/drawing/2014/main" id="{541BB504-186B-44B7-9E6F-B07087EA9D49}"/>
              </a:ext>
            </a:extLst>
          </p:cNvPr>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4" name="Slide Number Placeholder 3">
            <a:extLst>
              <a:ext uri="{FF2B5EF4-FFF2-40B4-BE49-F238E27FC236}">
                <a16:creationId xmlns:a16="http://schemas.microsoft.com/office/drawing/2014/main" id="{A0557D84-B788-4ADF-B1DC-D535869541EF}"/>
              </a:ext>
            </a:extLst>
          </p:cNvPr>
          <p:cNvSpPr>
            <a:spLocks noGrp="1"/>
          </p:cNvSpPr>
          <p:nvPr>
            <p:ph type="sldNum" sz="quarter" idx="12"/>
          </p:nvPr>
        </p:nvSpPr>
        <p:spPr/>
        <p:txBody>
          <a:bodyPr/>
          <a:lstStyle/>
          <a:p>
            <a:pPr>
              <a:defRPr/>
            </a:pPr>
            <a:fld id="{FAB6ED7B-5CA3-4472-B01C-99CB7689D1EA}" type="slidenum">
              <a:rPr lang="en-US" smtClean="0"/>
              <a:pPr>
                <a:defRPr/>
              </a:pPr>
              <a:t>18</a:t>
            </a:fld>
            <a:endParaRPr lang="en-US" dirty="0"/>
          </a:p>
        </p:txBody>
      </p:sp>
    </p:spTree>
    <p:extLst>
      <p:ext uri="{BB962C8B-B14F-4D97-AF65-F5344CB8AC3E}">
        <p14:creationId xmlns:p14="http://schemas.microsoft.com/office/powerpoint/2010/main" val="2056622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B32B8F-D1A3-4F18-A39C-62E885565534}"/>
              </a:ext>
            </a:extLst>
          </p:cNvPr>
          <p:cNvSpPr/>
          <p:nvPr/>
        </p:nvSpPr>
        <p:spPr>
          <a:xfrm>
            <a:off x="179512" y="1218232"/>
            <a:ext cx="8784976" cy="469576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ln>
                <a:solidFill>
                  <a:schemeClr val="tx1"/>
                </a:solidFill>
              </a:ln>
            </a:endParaRPr>
          </a:p>
        </p:txBody>
      </p:sp>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a:bodyPr>
          <a:lstStyle/>
          <a:p>
            <a:pPr algn="just"/>
            <a:r>
              <a:rPr lang="en-US" sz="2800" b="1" dirty="0">
                <a:solidFill>
                  <a:schemeClr val="bg1"/>
                </a:solidFill>
                <a:latin typeface="Times New Roman" panose="02020603050405020304" pitchFamily="18" charset="0"/>
                <a:cs typeface="Times New Roman" panose="02020603050405020304" pitchFamily="18" charset="0"/>
              </a:rPr>
              <a:t>Why Study Automata Theory: (Contd..)</a:t>
            </a:r>
          </a:p>
        </p:txBody>
      </p:sp>
      <p:sp>
        <p:nvSpPr>
          <p:cNvPr id="7" name="Rectangle 6"/>
          <p:cNvSpPr/>
          <p:nvPr/>
        </p:nvSpPr>
        <p:spPr>
          <a:xfrm>
            <a:off x="0" y="944004"/>
            <a:ext cx="9108504" cy="1569660"/>
          </a:xfrm>
          <a:prstGeom prst="rect">
            <a:avLst/>
          </a:prstGeom>
        </p:spPr>
        <p:txBody>
          <a:bodyPr wrap="square">
            <a:spAutoFit/>
          </a:bodyPr>
          <a:lstStyle/>
          <a:p>
            <a:pPr algn="just"/>
            <a:endParaRPr lang="en-US" sz="2400" b="1" dirty="0"/>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2</a:t>
            </a:fld>
            <a:endParaRPr lang="en-US" dirty="0"/>
          </a:p>
        </p:txBody>
      </p:sp>
      <p:sp>
        <p:nvSpPr>
          <p:cNvPr id="8" name="TextBox 7">
            <a:extLst>
              <a:ext uri="{FF2B5EF4-FFF2-40B4-BE49-F238E27FC236}">
                <a16:creationId xmlns:a16="http://schemas.microsoft.com/office/drawing/2014/main" id="{7F67FBD1-3A81-41BB-8CBB-0BCBC42F7206}"/>
              </a:ext>
            </a:extLst>
          </p:cNvPr>
          <p:cNvSpPr txBox="1"/>
          <p:nvPr/>
        </p:nvSpPr>
        <p:spPr>
          <a:xfrm>
            <a:off x="395536" y="1484784"/>
            <a:ext cx="8175114" cy="4154984"/>
          </a:xfrm>
          <a:prstGeom prst="rect">
            <a:avLst/>
          </a:prstGeom>
          <a:noFill/>
        </p:spPr>
        <p:txBody>
          <a:bodyPr wrap="square">
            <a:spAutoFit/>
          </a:bodyPr>
          <a:lstStyle/>
          <a:p>
            <a:pPr marL="342900" indent="-342900" algn="just">
              <a:buFont typeface="+mj-lt"/>
              <a:buAutoNum type="arabicPeriod"/>
            </a:pPr>
            <a:r>
              <a:rPr lang="en-US" sz="2200" dirty="0">
                <a:latin typeface="Times New Roman" panose="02020603050405020304" pitchFamily="18" charset="0"/>
                <a:cs typeface="Times New Roman" panose="02020603050405020304" pitchFamily="18" charset="0"/>
              </a:rPr>
              <a:t>Software for designing and checking the behavior of digital circuits</a:t>
            </a:r>
          </a:p>
          <a:p>
            <a:pPr marL="342900" indent="-342900" algn="just">
              <a:buFont typeface="+mj-lt"/>
              <a:buAutoNum type="arabicPeriod"/>
            </a:pPr>
            <a:endParaRPr lang="en-US" sz="2200" dirty="0">
              <a:latin typeface="Times New Roman" panose="02020603050405020304" pitchFamily="18" charset="0"/>
              <a:cs typeface="Times New Roman" panose="02020603050405020304" pitchFamily="18" charset="0"/>
            </a:endParaRPr>
          </a:p>
          <a:p>
            <a:pPr marL="342900" indent="-342900" algn="just">
              <a:buFont typeface="+mj-lt"/>
              <a:buAutoNum type="arabicPeriod"/>
            </a:pPr>
            <a:r>
              <a:rPr lang="en-US" sz="2200" dirty="0">
                <a:latin typeface="Times New Roman" panose="02020603050405020304" pitchFamily="18" charset="0"/>
                <a:cs typeface="Times New Roman" panose="02020603050405020304" pitchFamily="18" charset="0"/>
              </a:rPr>
              <a:t> The lexical analyzer of a typical compiler; that is, the compiler component that breaks the input text into logical units, such as identifiers, keywords, and punctuation</a:t>
            </a:r>
          </a:p>
          <a:p>
            <a:pPr marL="342900" indent="-342900" algn="just">
              <a:buFont typeface="+mj-lt"/>
              <a:buAutoNum type="arabicPeriod"/>
            </a:pPr>
            <a:endParaRPr lang="en-US" sz="2200" dirty="0">
              <a:latin typeface="Times New Roman" panose="02020603050405020304" pitchFamily="18" charset="0"/>
              <a:cs typeface="Times New Roman" panose="02020603050405020304" pitchFamily="18" charset="0"/>
            </a:endParaRPr>
          </a:p>
          <a:p>
            <a:pPr marL="342900" indent="-342900" algn="just">
              <a:buFont typeface="+mj-lt"/>
              <a:buAutoNum type="arabicPeriod"/>
            </a:pPr>
            <a:r>
              <a:rPr lang="en-US" sz="2200" dirty="0">
                <a:latin typeface="Times New Roman" panose="02020603050405020304" pitchFamily="18" charset="0"/>
                <a:cs typeface="Times New Roman" panose="02020603050405020304" pitchFamily="18" charset="0"/>
              </a:rPr>
              <a:t> Software for scanning large bodies of text, such as collections of Web Pages to find  occurrences of words, phrases, or other patterns</a:t>
            </a:r>
          </a:p>
          <a:p>
            <a:pPr marL="342900" indent="-342900" algn="just">
              <a:buFont typeface="+mj-lt"/>
              <a:buAutoNum type="arabicPeriod"/>
            </a:pPr>
            <a:endParaRPr lang="en-US" sz="2200" dirty="0">
              <a:latin typeface="Times New Roman" panose="02020603050405020304" pitchFamily="18" charset="0"/>
              <a:cs typeface="Times New Roman" panose="02020603050405020304" pitchFamily="18" charset="0"/>
            </a:endParaRPr>
          </a:p>
          <a:p>
            <a:pPr marL="342900" indent="-342900" algn="just">
              <a:buFont typeface="+mj-lt"/>
              <a:buAutoNum type="arabicPeriod"/>
            </a:pPr>
            <a:r>
              <a:rPr lang="en-US" sz="2200" dirty="0">
                <a:latin typeface="Times New Roman" panose="02020603050405020304" pitchFamily="18" charset="0"/>
                <a:cs typeface="Times New Roman" panose="02020603050405020304" pitchFamily="18" charset="0"/>
              </a:rPr>
              <a:t> Software for verifying systems of all types that have a finite number of distinct states, such as communications protocols or protocols for secure exchange of information</a:t>
            </a:r>
            <a:endParaRPr lang="en-IN"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9198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B32B8F-D1A3-4F18-A39C-62E885565534}"/>
              </a:ext>
            </a:extLst>
          </p:cNvPr>
          <p:cNvSpPr/>
          <p:nvPr/>
        </p:nvSpPr>
        <p:spPr>
          <a:xfrm>
            <a:off x="179512" y="1218232"/>
            <a:ext cx="8784976" cy="469576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ln>
                <a:solidFill>
                  <a:schemeClr val="tx1"/>
                </a:solidFill>
              </a:ln>
            </a:endParaRPr>
          </a:p>
        </p:txBody>
      </p:sp>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a:bodyPr>
          <a:lstStyle/>
          <a:p>
            <a:pPr algn="just"/>
            <a:r>
              <a:rPr lang="en-US" sz="2800" b="1" dirty="0">
                <a:solidFill>
                  <a:schemeClr val="bg1"/>
                </a:solidFill>
                <a:latin typeface="Times New Roman" panose="02020603050405020304" pitchFamily="18" charset="0"/>
                <a:cs typeface="Times New Roman" panose="02020603050405020304" pitchFamily="18" charset="0"/>
              </a:rPr>
              <a:t>Why Study Automata Theory: (Contd..)</a:t>
            </a:r>
          </a:p>
        </p:txBody>
      </p:sp>
      <p:sp>
        <p:nvSpPr>
          <p:cNvPr id="7" name="Rectangle 6"/>
          <p:cNvSpPr/>
          <p:nvPr/>
        </p:nvSpPr>
        <p:spPr>
          <a:xfrm>
            <a:off x="0" y="944004"/>
            <a:ext cx="9108504" cy="1569660"/>
          </a:xfrm>
          <a:prstGeom prst="rect">
            <a:avLst/>
          </a:prstGeom>
        </p:spPr>
        <p:txBody>
          <a:bodyPr wrap="square">
            <a:spAutoFit/>
          </a:bodyPr>
          <a:lstStyle/>
          <a:p>
            <a:pPr algn="just"/>
            <a:endParaRPr lang="en-US" sz="2400" b="1" dirty="0"/>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3</a:t>
            </a:fld>
            <a:endParaRPr lang="en-US" dirty="0"/>
          </a:p>
        </p:txBody>
      </p:sp>
      <p:sp>
        <p:nvSpPr>
          <p:cNvPr id="8" name="TextBox 7">
            <a:extLst>
              <a:ext uri="{FF2B5EF4-FFF2-40B4-BE49-F238E27FC236}">
                <a16:creationId xmlns:a16="http://schemas.microsoft.com/office/drawing/2014/main" id="{7F67FBD1-3A81-41BB-8CBB-0BCBC42F7206}"/>
              </a:ext>
            </a:extLst>
          </p:cNvPr>
          <p:cNvSpPr txBox="1"/>
          <p:nvPr/>
        </p:nvSpPr>
        <p:spPr>
          <a:xfrm>
            <a:off x="395536" y="1484784"/>
            <a:ext cx="8175114" cy="2893100"/>
          </a:xfrm>
          <a:prstGeom prst="rect">
            <a:avLst/>
          </a:prstGeom>
          <a:noFill/>
        </p:spPr>
        <p:txBody>
          <a:bodyPr wrap="square">
            <a:spAutoFit/>
          </a:bodyPr>
          <a:lstStyle/>
          <a:p>
            <a:pPr algn="just"/>
            <a:r>
              <a:rPr lang="en-US" sz="2200" dirty="0">
                <a:latin typeface="Times New Roman" panose="02020603050405020304" pitchFamily="18" charset="0"/>
                <a:cs typeface="Times New Roman" panose="02020603050405020304" pitchFamily="18" charset="0"/>
              </a:rPr>
              <a:t>The device remembers whether it is in the “on” state or the “off” state, and it allows the user to press a button whose effect is different, depending on the state of the switch. </a:t>
            </a:r>
          </a:p>
          <a:p>
            <a:pPr algn="just"/>
            <a:endParaRPr lang="en-US" sz="500" dirty="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That is, if the switch is in the off state, then pressing the button changes it to the on state, and if the switch is in the on state, then pressing the same button turns it to the off state. In the following, we defined two states, i.e., off and on and labeled transition ‘push’</a:t>
            </a:r>
          </a:p>
          <a:p>
            <a:pPr algn="just"/>
            <a:endParaRPr lang="en-IN" sz="2200" dirty="0">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5B8C5F0E-A672-46E4-BA84-277E21DC7FBF}"/>
              </a:ext>
            </a:extLst>
          </p:cNvPr>
          <p:cNvPicPr>
            <a:picLocks noChangeAspect="1"/>
          </p:cNvPicPr>
          <p:nvPr/>
        </p:nvPicPr>
        <p:blipFill>
          <a:blip r:embed="rId2"/>
          <a:stretch>
            <a:fillRect/>
          </a:stretch>
        </p:blipFill>
        <p:spPr>
          <a:xfrm>
            <a:off x="2905180" y="3984247"/>
            <a:ext cx="3371850" cy="1857375"/>
          </a:xfrm>
          <a:prstGeom prst="rect">
            <a:avLst/>
          </a:prstGeom>
        </p:spPr>
      </p:pic>
    </p:spTree>
    <p:extLst>
      <p:ext uri="{BB962C8B-B14F-4D97-AF65-F5344CB8AC3E}">
        <p14:creationId xmlns:p14="http://schemas.microsoft.com/office/powerpoint/2010/main" val="243091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B32B8F-D1A3-4F18-A39C-62E885565534}"/>
              </a:ext>
            </a:extLst>
          </p:cNvPr>
          <p:cNvSpPr/>
          <p:nvPr/>
        </p:nvSpPr>
        <p:spPr>
          <a:xfrm>
            <a:off x="179512" y="1218232"/>
            <a:ext cx="8784976" cy="469576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ln>
                <a:solidFill>
                  <a:schemeClr val="tx1"/>
                </a:solidFill>
              </a:ln>
            </a:endParaRPr>
          </a:p>
        </p:txBody>
      </p:sp>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a:bodyPr>
          <a:lstStyle/>
          <a:p>
            <a:pPr algn="just"/>
            <a:r>
              <a:rPr lang="en-US" sz="2800" b="1" dirty="0">
                <a:solidFill>
                  <a:schemeClr val="bg1"/>
                </a:solidFill>
                <a:latin typeface="Times New Roman" panose="02020603050405020304" pitchFamily="18" charset="0"/>
                <a:cs typeface="Times New Roman" panose="02020603050405020304" pitchFamily="18" charset="0"/>
              </a:rPr>
              <a:t>Why Study Automata Theory: (Contd..)</a:t>
            </a:r>
          </a:p>
        </p:txBody>
      </p:sp>
      <p:sp>
        <p:nvSpPr>
          <p:cNvPr id="7" name="Rectangle 6"/>
          <p:cNvSpPr/>
          <p:nvPr/>
        </p:nvSpPr>
        <p:spPr>
          <a:xfrm>
            <a:off x="0" y="944004"/>
            <a:ext cx="9108504" cy="1569660"/>
          </a:xfrm>
          <a:prstGeom prst="rect">
            <a:avLst/>
          </a:prstGeom>
        </p:spPr>
        <p:txBody>
          <a:bodyPr wrap="square">
            <a:spAutoFit/>
          </a:bodyPr>
          <a:lstStyle/>
          <a:p>
            <a:pPr algn="just"/>
            <a:endParaRPr lang="en-US" sz="2400" b="1" dirty="0"/>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4</a:t>
            </a:fld>
            <a:endParaRPr lang="en-US" dirty="0"/>
          </a:p>
        </p:txBody>
      </p:sp>
      <p:sp>
        <p:nvSpPr>
          <p:cNvPr id="8" name="TextBox 7">
            <a:extLst>
              <a:ext uri="{FF2B5EF4-FFF2-40B4-BE49-F238E27FC236}">
                <a16:creationId xmlns:a16="http://schemas.microsoft.com/office/drawing/2014/main" id="{7F67FBD1-3A81-41BB-8CBB-0BCBC42F7206}"/>
              </a:ext>
            </a:extLst>
          </p:cNvPr>
          <p:cNvSpPr txBox="1"/>
          <p:nvPr/>
        </p:nvSpPr>
        <p:spPr>
          <a:xfrm>
            <a:off x="395536" y="1484784"/>
            <a:ext cx="8175114" cy="1785104"/>
          </a:xfrm>
          <a:prstGeom prst="rect">
            <a:avLst/>
          </a:prstGeom>
          <a:noFill/>
        </p:spPr>
        <p:txBody>
          <a:bodyPr wrap="square">
            <a:spAutoFit/>
          </a:bodyPr>
          <a:lstStyle/>
          <a:p>
            <a:pPr algn="just"/>
            <a:r>
              <a:rPr lang="en-US" sz="2200" dirty="0">
                <a:latin typeface="Times New Roman" panose="02020603050405020304" pitchFamily="18" charset="0"/>
                <a:cs typeface="Times New Roman" panose="02020603050405020304" pitchFamily="18" charset="0"/>
              </a:rPr>
              <a:t>Start state is ‘off’ and it is defined by arrow in the given finite automaton. It is often necessary to indicate one or more states as final or accepting states. Final state are defined by double circle. Here states={t, </a:t>
            </a:r>
            <a:r>
              <a:rPr lang="en-US" sz="2200" dirty="0" err="1">
                <a:latin typeface="Times New Roman" panose="02020603050405020304" pitchFamily="18" charset="0"/>
                <a:cs typeface="Times New Roman" panose="02020603050405020304" pitchFamily="18" charset="0"/>
              </a:rPr>
              <a:t>th</a:t>
            </a:r>
            <a:r>
              <a:rPr lang="en-US" sz="2200" dirty="0">
                <a:latin typeface="Times New Roman" panose="02020603050405020304" pitchFamily="18" charset="0"/>
                <a:cs typeface="Times New Roman" panose="02020603050405020304" pitchFamily="18" charset="0"/>
              </a:rPr>
              <a:t>, the, then}, in which ‘then’ is a final state. Transition Labels = {t, h, </a:t>
            </a:r>
            <a:r>
              <a:rPr lang="en-US" sz="2200" dirty="0" err="1">
                <a:latin typeface="Times New Roman" panose="02020603050405020304" pitchFamily="18" charset="0"/>
                <a:cs typeface="Times New Roman" panose="02020603050405020304" pitchFamily="18" charset="0"/>
              </a:rPr>
              <a:t>e,n</a:t>
            </a:r>
            <a:r>
              <a:rPr lang="en-US" sz="2200" dirty="0">
                <a:latin typeface="Times New Roman" panose="02020603050405020304" pitchFamily="18" charset="0"/>
                <a:cs typeface="Times New Roman" panose="02020603050405020304" pitchFamily="18" charset="0"/>
              </a:rPr>
              <a:t>}</a:t>
            </a:r>
            <a:endParaRPr lang="en-IN" sz="2200" dirty="0">
              <a:latin typeface="Times New Roman" panose="02020603050405020304" pitchFamily="18" charset="0"/>
              <a:cs typeface="Times New Roman" panose="02020603050405020304" pitchFamily="18" charset="0"/>
            </a:endParaRPr>
          </a:p>
        </p:txBody>
      </p:sp>
      <p:pic>
        <p:nvPicPr>
          <p:cNvPr id="11" name="Picture 10">
            <a:extLst>
              <a:ext uri="{FF2B5EF4-FFF2-40B4-BE49-F238E27FC236}">
                <a16:creationId xmlns:a16="http://schemas.microsoft.com/office/drawing/2014/main" id="{5AEF1F33-FD32-4FD5-9509-7053F277FB25}"/>
              </a:ext>
            </a:extLst>
          </p:cNvPr>
          <p:cNvPicPr>
            <a:picLocks noChangeAspect="1"/>
          </p:cNvPicPr>
          <p:nvPr/>
        </p:nvPicPr>
        <p:blipFill>
          <a:blip r:embed="rId2"/>
          <a:stretch>
            <a:fillRect/>
          </a:stretch>
        </p:blipFill>
        <p:spPr>
          <a:xfrm>
            <a:off x="1033286" y="3591758"/>
            <a:ext cx="7041932" cy="1859833"/>
          </a:xfrm>
          <a:prstGeom prst="rect">
            <a:avLst/>
          </a:prstGeom>
        </p:spPr>
      </p:pic>
    </p:spTree>
    <p:extLst>
      <p:ext uri="{BB962C8B-B14F-4D97-AF65-F5344CB8AC3E}">
        <p14:creationId xmlns:p14="http://schemas.microsoft.com/office/powerpoint/2010/main" val="994134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E03CFF5-7E32-4EE1-8FD6-DFDF41B0CF8E}"/>
              </a:ext>
            </a:extLst>
          </p:cNvPr>
          <p:cNvSpPr/>
          <p:nvPr/>
        </p:nvSpPr>
        <p:spPr>
          <a:xfrm>
            <a:off x="115359" y="1214432"/>
            <a:ext cx="8921137" cy="523890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ln>
                <a:solidFill>
                  <a:schemeClr val="tx1"/>
                </a:solidFill>
              </a:ln>
            </a:endParaRPr>
          </a:p>
        </p:txBody>
      </p:sp>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a:bodyPr>
          <a:lstStyle/>
          <a:p>
            <a:pPr algn="ctr"/>
            <a:r>
              <a:rPr lang="en-US" sz="2800" b="1" dirty="0">
                <a:solidFill>
                  <a:schemeClr val="bg1"/>
                </a:solidFill>
                <a:latin typeface="Times New Roman" panose="02020603050405020304" pitchFamily="18" charset="0"/>
                <a:ea typeface="Tahoma" pitchFamily="34" charset="0"/>
                <a:cs typeface="Times New Roman" panose="02020603050405020304" pitchFamily="18" charset="0"/>
              </a:rPr>
              <a:t>Structural Representations</a:t>
            </a:r>
          </a:p>
        </p:txBody>
      </p:sp>
      <p:sp>
        <p:nvSpPr>
          <p:cNvPr id="7" name="Rectangle 6"/>
          <p:cNvSpPr/>
          <p:nvPr/>
        </p:nvSpPr>
        <p:spPr>
          <a:xfrm>
            <a:off x="0" y="944004"/>
            <a:ext cx="9108504" cy="4862870"/>
          </a:xfrm>
          <a:prstGeom prst="rect">
            <a:avLst/>
          </a:prstGeom>
        </p:spPr>
        <p:txBody>
          <a:bodyPr wrap="square">
            <a:spAutoFit/>
          </a:bodyPr>
          <a:lstStyle/>
          <a:p>
            <a:pPr algn="just"/>
            <a:endParaRPr lang="en-US" sz="2400" b="1" dirty="0">
              <a:latin typeface="Times New Roman" panose="02020603050405020304" pitchFamily="18" charset="0"/>
              <a:cs typeface="Times New Roman" panose="02020603050405020304" pitchFamily="18" charset="0"/>
            </a:endParaRPr>
          </a:p>
          <a:p>
            <a:pPr marL="0" indent="0" algn="just">
              <a:buFontTx/>
              <a:buNone/>
              <a:defRPr/>
            </a:pPr>
            <a:r>
              <a:rPr lang="en-US" sz="2200" dirty="0">
                <a:latin typeface="Times New Roman" panose="02020603050405020304" pitchFamily="18" charset="0"/>
                <a:cs typeface="Times New Roman" panose="02020603050405020304" pitchFamily="18" charset="0"/>
              </a:rPr>
              <a:t> There are two important notations that are not automaton like, but play   </a:t>
            </a:r>
          </a:p>
          <a:p>
            <a:pPr marL="0" indent="0" algn="just">
              <a:buFontTx/>
              <a:buNone/>
              <a:defRPr/>
            </a:pPr>
            <a:r>
              <a:rPr lang="en-US" sz="2200" dirty="0">
                <a:latin typeface="Times New Roman" panose="02020603050405020304" pitchFamily="18" charset="0"/>
                <a:cs typeface="Times New Roman" panose="02020603050405020304" pitchFamily="18" charset="0"/>
              </a:rPr>
              <a:t> an important role in the study of automata and their applications:</a:t>
            </a:r>
          </a:p>
          <a:p>
            <a:pPr marL="0" indent="0" algn="just">
              <a:buFontTx/>
              <a:buNone/>
              <a:defRPr/>
            </a:pPr>
            <a:endParaRPr lang="en-CA" sz="1000" dirty="0">
              <a:latin typeface="Times New Roman" panose="02020603050405020304" pitchFamily="18" charset="0"/>
              <a:cs typeface="Times New Roman" panose="02020603050405020304" pitchFamily="18" charset="0"/>
            </a:endParaRPr>
          </a:p>
          <a:p>
            <a:pPr algn="just">
              <a:defRPr/>
            </a:pPr>
            <a:r>
              <a:rPr lang="en-CA" sz="2000" i="1" dirty="0">
                <a:latin typeface="Times New Roman" panose="020206030504050203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  	1. Grammars are useful models when designing software that processes data</a:t>
            </a:r>
          </a:p>
          <a:p>
            <a:pPr algn="just">
              <a:defRPr/>
            </a:pPr>
            <a:r>
              <a:rPr lang="en-US" sz="2000" i="1" dirty="0">
                <a:latin typeface="Times New Roman" panose="02020603050405020304" pitchFamily="18" charset="0"/>
                <a:cs typeface="Times New Roman" panose="02020603050405020304" pitchFamily="18" charset="0"/>
              </a:rPr>
              <a:t>	with a recursive structure.  </a:t>
            </a:r>
          </a:p>
          <a:p>
            <a:pPr algn="just">
              <a:defRPr/>
            </a:pPr>
            <a:endParaRPr lang="en-US" sz="2000" i="1" dirty="0">
              <a:latin typeface="Times New Roman" panose="02020603050405020304" pitchFamily="18" charset="0"/>
              <a:cs typeface="Times New Roman" panose="02020603050405020304" pitchFamily="18" charset="0"/>
            </a:endParaRPr>
          </a:p>
          <a:p>
            <a:pPr algn="just">
              <a:defRPr/>
            </a:pPr>
            <a:r>
              <a:rPr lang="en-US" sz="2000" i="1" dirty="0">
                <a:latin typeface="Times New Roman" panose="02020603050405020304" pitchFamily="18" charset="0"/>
                <a:cs typeface="Times New Roman" panose="02020603050405020304" pitchFamily="18" charset="0"/>
              </a:rPr>
              <a:t>	The best	known example is a parser the component of a compiler that deals 	with the recursively nested features of the typical programming language, such 	as expressions,  arithmetic, conditional, and so on. </a:t>
            </a:r>
          </a:p>
          <a:p>
            <a:pPr algn="just">
              <a:defRPr/>
            </a:pPr>
            <a:endParaRPr lang="en-US" sz="2000" i="1" dirty="0">
              <a:latin typeface="Times New Roman" panose="02020603050405020304" pitchFamily="18" charset="0"/>
              <a:cs typeface="Times New Roman" panose="02020603050405020304" pitchFamily="18" charset="0"/>
            </a:endParaRPr>
          </a:p>
          <a:p>
            <a:pPr algn="just">
              <a:defRPr/>
            </a:pPr>
            <a:r>
              <a:rPr lang="en-US" sz="2000" i="1" dirty="0">
                <a:latin typeface="Times New Roman" panose="02020603050405020304" pitchFamily="18" charset="0"/>
                <a:cs typeface="Times New Roman" panose="02020603050405020304" pitchFamily="18" charset="0"/>
              </a:rPr>
              <a:t>	For instance, a grammatical rule like , E</a:t>
            </a:r>
            <a:r>
              <a:rPr lang="en-US" sz="2000" i="1" dirty="0">
                <a:latin typeface="Times New Roman" panose="02020603050405020304" pitchFamily="18" charset="0"/>
                <a:cs typeface="Times New Roman" panose="02020603050405020304" pitchFamily="18" charset="0"/>
                <a:sym typeface="Wingdings" panose="05000000000000000000" pitchFamily="2" charset="2"/>
              </a:rPr>
              <a:t>E + </a:t>
            </a:r>
            <a:r>
              <a:rPr lang="en-US" sz="2000" i="1" dirty="0">
                <a:latin typeface="Times New Roman" panose="02020603050405020304" pitchFamily="18" charset="0"/>
                <a:cs typeface="Times New Roman" panose="02020603050405020304" pitchFamily="18" charset="0"/>
              </a:rPr>
              <a:t>E</a:t>
            </a:r>
            <a:endParaRPr lang="en-CA" sz="2000" i="1" dirty="0">
              <a:latin typeface="Times New Roman" panose="02020603050405020304" pitchFamily="18" charset="0"/>
              <a:cs typeface="Times New Roman" panose="02020603050405020304" pitchFamily="18" charset="0"/>
            </a:endParaRPr>
          </a:p>
          <a:p>
            <a:pPr algn="just"/>
            <a:endParaRPr lang="en-US" sz="2400" b="1" dirty="0">
              <a:latin typeface="Times New Roman" panose="02020603050405020304" pitchFamily="18" charset="0"/>
              <a:cs typeface="Times New Roman" panose="02020603050405020304" pitchFamily="18" charset="0"/>
            </a:endParaRPr>
          </a:p>
          <a:p>
            <a:pPr algn="just"/>
            <a:endParaRPr lang="en-US" sz="2400" b="1" dirty="0">
              <a:latin typeface="Times New Roman" panose="02020603050405020304" pitchFamily="18" charset="0"/>
              <a:cs typeface="Times New Roman" panose="02020603050405020304" pitchFamily="18" charset="0"/>
            </a:endParaRPr>
          </a:p>
          <a:p>
            <a:pPr algn="just"/>
            <a:endParaRPr lang="en-US" sz="2400" b="1"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a:xfrm>
            <a:off x="115359" y="6625655"/>
            <a:ext cx="7893496" cy="162014"/>
          </a:xfrm>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B32B8F-D1A3-4F18-A39C-62E885565534}"/>
              </a:ext>
            </a:extLst>
          </p:cNvPr>
          <p:cNvSpPr/>
          <p:nvPr/>
        </p:nvSpPr>
        <p:spPr>
          <a:xfrm>
            <a:off x="179512" y="1095200"/>
            <a:ext cx="8784976" cy="535813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ln>
                <a:solidFill>
                  <a:schemeClr val="tx1"/>
                </a:solidFill>
              </a:ln>
            </a:endParaRPr>
          </a:p>
        </p:txBody>
      </p:sp>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a:bodyPr>
          <a:lstStyle/>
          <a:p>
            <a:pPr algn="just"/>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a:solidFill>
                  <a:schemeClr val="bg1"/>
                </a:solidFill>
                <a:latin typeface="Times New Roman" panose="02020603050405020304" pitchFamily="18" charset="0"/>
                <a:ea typeface="Tahoma" pitchFamily="34" charset="0"/>
                <a:cs typeface="Times New Roman" panose="02020603050405020304" pitchFamily="18" charset="0"/>
              </a:rPr>
              <a:t>Structural Representations </a:t>
            </a:r>
            <a:r>
              <a:rPr lang="en-US" sz="2800" b="1" dirty="0">
                <a:solidFill>
                  <a:schemeClr val="bg1"/>
                </a:solidFill>
                <a:latin typeface="Times New Roman" panose="02020603050405020304" pitchFamily="18" charset="0"/>
                <a:cs typeface="Times New Roman" panose="02020603050405020304" pitchFamily="18" charset="0"/>
              </a:rPr>
              <a:t>(Contd..)</a:t>
            </a:r>
          </a:p>
        </p:txBody>
      </p:sp>
      <p:sp>
        <p:nvSpPr>
          <p:cNvPr id="7" name="Rectangle 6"/>
          <p:cNvSpPr/>
          <p:nvPr/>
        </p:nvSpPr>
        <p:spPr>
          <a:xfrm>
            <a:off x="0" y="944004"/>
            <a:ext cx="9108504" cy="1569660"/>
          </a:xfrm>
          <a:prstGeom prst="rect">
            <a:avLst/>
          </a:prstGeom>
        </p:spPr>
        <p:txBody>
          <a:bodyPr wrap="square">
            <a:spAutoFit/>
          </a:bodyPr>
          <a:lstStyle/>
          <a:p>
            <a:pPr algn="just"/>
            <a:endParaRPr lang="en-US" sz="2400" b="1" dirty="0"/>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6</a:t>
            </a:fld>
            <a:endParaRPr lang="en-US" dirty="0"/>
          </a:p>
        </p:txBody>
      </p:sp>
      <p:sp>
        <p:nvSpPr>
          <p:cNvPr id="8" name="TextBox 7">
            <a:extLst>
              <a:ext uri="{FF2B5EF4-FFF2-40B4-BE49-F238E27FC236}">
                <a16:creationId xmlns:a16="http://schemas.microsoft.com/office/drawing/2014/main" id="{7F67FBD1-3A81-41BB-8CBB-0BCBC42F7206}"/>
              </a:ext>
            </a:extLst>
          </p:cNvPr>
          <p:cNvSpPr txBox="1"/>
          <p:nvPr/>
        </p:nvSpPr>
        <p:spPr>
          <a:xfrm>
            <a:off x="395536" y="1484784"/>
            <a:ext cx="8175114" cy="3785652"/>
          </a:xfrm>
          <a:prstGeom prst="rect">
            <a:avLst/>
          </a:prstGeom>
          <a:noFill/>
        </p:spPr>
        <p:txBody>
          <a:bodyPr wrap="square">
            <a:spAutoFit/>
          </a:bodyPr>
          <a:lstStyle/>
          <a:p>
            <a:pPr algn="just"/>
            <a:endParaRPr lang="en-US" sz="2000" i="1" dirty="0">
              <a:latin typeface="Times New Roman" panose="02020603050405020304" pitchFamily="18" charset="0"/>
              <a:cs typeface="Times New Roman" panose="02020603050405020304" pitchFamily="18" charset="0"/>
            </a:endParaRPr>
          </a:p>
          <a:p>
            <a:pPr algn="just"/>
            <a:r>
              <a:rPr lang="en-US" sz="2000" i="1" dirty="0">
                <a:latin typeface="Times New Roman" panose="02020603050405020304" pitchFamily="18" charset="0"/>
                <a:cs typeface="Times New Roman" panose="02020603050405020304" pitchFamily="18" charset="0"/>
              </a:rPr>
              <a:t>	2. Regular Expressions also denote the structure of data.</a:t>
            </a:r>
          </a:p>
          <a:p>
            <a:pPr algn="just"/>
            <a:r>
              <a:rPr lang="en-US" sz="2000" i="1" dirty="0">
                <a:latin typeface="Times New Roman" panose="02020603050405020304" pitchFamily="18" charset="0"/>
                <a:cs typeface="Times New Roman" panose="02020603050405020304" pitchFamily="18" charset="0"/>
              </a:rPr>
              <a:t>	When interpreting such expressions, we only need to know that         	[A –Z] represents a range of characters from capital A to capital Z 	(</a:t>
            </a:r>
            <a:r>
              <a:rPr lang="en-US" sz="2000" i="1" dirty="0" err="1">
                <a:latin typeface="Times New Roman" panose="02020603050405020304" pitchFamily="18" charset="0"/>
                <a:cs typeface="Times New Roman" panose="02020603050405020304" pitchFamily="18" charset="0"/>
              </a:rPr>
              <a:t>i.e</a:t>
            </a:r>
            <a:r>
              <a:rPr lang="en-US" sz="2000" i="1" dirty="0">
                <a:latin typeface="Times New Roman" panose="02020603050405020304" pitchFamily="18" charset="0"/>
                <a:cs typeface="Times New Roman" panose="02020603050405020304" pitchFamily="18" charset="0"/>
              </a:rPr>
              <a:t>, any capital letter) and  is used to represent the blank character 	alone.  Also,  the symbol * represents “any number of ”, the 	preceding expression. </a:t>
            </a:r>
          </a:p>
          <a:p>
            <a:pPr algn="just"/>
            <a:endParaRPr lang="en-US" sz="2000" i="1" dirty="0">
              <a:latin typeface="Times New Roman" panose="02020603050405020304" pitchFamily="18" charset="0"/>
              <a:cs typeface="Times New Roman" panose="02020603050405020304" pitchFamily="18" charset="0"/>
            </a:endParaRPr>
          </a:p>
          <a:p>
            <a:pPr algn="just"/>
            <a:r>
              <a:rPr lang="en-US" sz="2000" i="1" dirty="0">
                <a:latin typeface="Times New Roman" panose="02020603050405020304" pitchFamily="18" charset="0"/>
                <a:cs typeface="Times New Roman" panose="02020603050405020304" pitchFamily="18" charset="0"/>
              </a:rPr>
              <a:t>	Parentheses are used to group components of the expression they do 	not represent characters of the text described. </a:t>
            </a:r>
          </a:p>
          <a:p>
            <a:pPr algn="just"/>
            <a:endParaRPr lang="en-US" sz="2000" i="1" dirty="0">
              <a:latin typeface="Times New Roman" panose="02020603050405020304" pitchFamily="18" charset="0"/>
              <a:cs typeface="Times New Roman" panose="02020603050405020304" pitchFamily="18" charset="0"/>
            </a:endParaRPr>
          </a:p>
          <a:p>
            <a:pPr algn="just"/>
            <a:r>
              <a:rPr lang="en-US" sz="2000" i="1" dirty="0">
                <a:latin typeface="Times New Roman" panose="02020603050405020304" pitchFamily="18" charset="0"/>
                <a:cs typeface="Times New Roman" panose="02020603050405020304" pitchFamily="18" charset="0"/>
              </a:rPr>
              <a:t>	Ex: a, (</a:t>
            </a:r>
            <a:r>
              <a:rPr lang="en-US" sz="2000" i="1" dirty="0" err="1">
                <a:latin typeface="Times New Roman" panose="02020603050405020304" pitchFamily="18" charset="0"/>
                <a:cs typeface="Times New Roman" panose="02020603050405020304" pitchFamily="18" charset="0"/>
              </a:rPr>
              <a:t>a+b</a:t>
            </a:r>
            <a:r>
              <a:rPr lang="en-US" sz="2000" i="1" dirty="0">
                <a:latin typeface="Times New Roman" panose="02020603050405020304" pitchFamily="18" charset="0"/>
                <a:cs typeface="Times New Roman" panose="02020603050405020304" pitchFamily="18" charset="0"/>
              </a:rPr>
              <a:t>), a</a:t>
            </a:r>
            <a:r>
              <a:rPr lang="en-US" sz="2000" i="1" baseline="30000" dirty="0">
                <a:latin typeface="Times New Roman" panose="020206030504050203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 , (</a:t>
            </a:r>
            <a:r>
              <a:rPr lang="en-US" sz="2000" i="1" dirty="0" err="1">
                <a:latin typeface="Times New Roman" panose="02020603050405020304" pitchFamily="18" charset="0"/>
                <a:cs typeface="Times New Roman" panose="02020603050405020304" pitchFamily="18" charset="0"/>
              </a:rPr>
              <a:t>a+b</a:t>
            </a:r>
            <a:r>
              <a:rPr lang="en-US" sz="2000" i="1" dirty="0">
                <a:latin typeface="Times New Roman" panose="02020603050405020304" pitchFamily="18" charset="0"/>
                <a:cs typeface="Times New Roman" panose="02020603050405020304" pitchFamily="18" charset="0"/>
              </a:rPr>
              <a:t>)</a:t>
            </a:r>
            <a:r>
              <a:rPr lang="en-US" sz="2000" i="1" baseline="30000" dirty="0">
                <a:latin typeface="Times New Roman" panose="020206030504050203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 , etc. </a:t>
            </a:r>
            <a:endParaRPr lang="en-IN" sz="2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068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B32B8F-D1A3-4F18-A39C-62E885565534}"/>
              </a:ext>
            </a:extLst>
          </p:cNvPr>
          <p:cNvSpPr/>
          <p:nvPr/>
        </p:nvSpPr>
        <p:spPr>
          <a:xfrm>
            <a:off x="179512" y="1095200"/>
            <a:ext cx="8784976" cy="535813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ln>
                <a:solidFill>
                  <a:schemeClr val="tx1"/>
                </a:solidFill>
              </a:ln>
            </a:endParaRPr>
          </a:p>
        </p:txBody>
      </p:sp>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a:bodyPr>
          <a:lstStyle/>
          <a:p>
            <a:pPr algn="just"/>
            <a:r>
              <a:rPr lang="en-US" sz="2800" b="1" dirty="0">
                <a:solidFill>
                  <a:schemeClr val="bg1"/>
                </a:solidFill>
                <a:latin typeface="Times New Roman" panose="02020603050405020304" pitchFamily="18" charset="0"/>
                <a:cs typeface="Times New Roman" panose="02020603050405020304" pitchFamily="18" charset="0"/>
              </a:rPr>
              <a:t> Automata and Complexity (Contd..)</a:t>
            </a:r>
          </a:p>
        </p:txBody>
      </p:sp>
      <p:sp>
        <p:nvSpPr>
          <p:cNvPr id="7" name="Rectangle 6"/>
          <p:cNvSpPr/>
          <p:nvPr/>
        </p:nvSpPr>
        <p:spPr>
          <a:xfrm>
            <a:off x="0" y="944004"/>
            <a:ext cx="9108504" cy="1569660"/>
          </a:xfrm>
          <a:prstGeom prst="rect">
            <a:avLst/>
          </a:prstGeom>
        </p:spPr>
        <p:txBody>
          <a:bodyPr wrap="square">
            <a:spAutoFit/>
          </a:bodyPr>
          <a:lstStyle/>
          <a:p>
            <a:pPr algn="just"/>
            <a:endParaRPr lang="en-US" sz="2400" b="1" dirty="0"/>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7</a:t>
            </a:fld>
            <a:endParaRPr lang="en-US" dirty="0"/>
          </a:p>
        </p:txBody>
      </p:sp>
      <p:sp>
        <p:nvSpPr>
          <p:cNvPr id="8" name="TextBox 7">
            <a:extLst>
              <a:ext uri="{FF2B5EF4-FFF2-40B4-BE49-F238E27FC236}">
                <a16:creationId xmlns:a16="http://schemas.microsoft.com/office/drawing/2014/main" id="{7F67FBD1-3A81-41BB-8CBB-0BCBC42F7206}"/>
              </a:ext>
            </a:extLst>
          </p:cNvPr>
          <p:cNvSpPr txBox="1"/>
          <p:nvPr/>
        </p:nvSpPr>
        <p:spPr>
          <a:xfrm>
            <a:off x="395536" y="1556792"/>
            <a:ext cx="8175114" cy="4093428"/>
          </a:xfrm>
          <a:prstGeom prst="rect">
            <a:avLst/>
          </a:prstGeom>
          <a:noFill/>
        </p:spPr>
        <p:txBody>
          <a:bodyPr wrap="square">
            <a:spAutoFit/>
          </a:bodyPr>
          <a:lstStyle/>
          <a:p>
            <a:pPr algn="just"/>
            <a:r>
              <a:rPr lang="en-US" sz="2000" u="sng" dirty="0">
                <a:latin typeface="Times New Roman" panose="02020603050405020304" pitchFamily="18" charset="0"/>
                <a:cs typeface="Times New Roman" panose="02020603050405020304" pitchFamily="18" charset="0"/>
              </a:rPr>
              <a:t>Automata are essential for the study of the limits of computation:</a:t>
            </a:r>
          </a:p>
          <a:p>
            <a:pPr algn="just"/>
            <a:endParaRPr lang="en-US" sz="2000" i="1" dirty="0">
              <a:latin typeface="Times New Roman" panose="02020603050405020304" pitchFamily="18" charset="0"/>
              <a:cs typeface="Times New Roman" panose="02020603050405020304" pitchFamily="18" charset="0"/>
            </a:endParaRPr>
          </a:p>
          <a:p>
            <a:pPr algn="just"/>
            <a:r>
              <a:rPr lang="en-US" sz="2000" i="1" dirty="0">
                <a:latin typeface="Times New Roman" panose="02020603050405020304" pitchFamily="18" charset="0"/>
                <a:cs typeface="Times New Roman" panose="02020603050405020304" pitchFamily="18" charset="0"/>
              </a:rPr>
              <a:t>What can a computer do at all?</a:t>
            </a:r>
          </a:p>
          <a:p>
            <a:pPr algn="just"/>
            <a:endParaRPr lang="en-US" sz="2000" i="1" dirty="0">
              <a:latin typeface="Times New Roman" panose="02020603050405020304" pitchFamily="18" charset="0"/>
              <a:cs typeface="Times New Roman" panose="02020603050405020304" pitchFamily="18" charset="0"/>
            </a:endParaRPr>
          </a:p>
          <a:p>
            <a:pPr algn="just"/>
            <a:r>
              <a:rPr lang="en-US" sz="2000" i="1" dirty="0">
                <a:latin typeface="Times New Roman" panose="02020603050405020304" pitchFamily="18" charset="0"/>
                <a:cs typeface="Times New Roman" panose="02020603050405020304" pitchFamily="18" charset="0"/>
              </a:rPr>
              <a:t>	 This study is called decidability and the problems that can be solved 	by computer are called decidable. </a:t>
            </a:r>
          </a:p>
          <a:p>
            <a:pPr algn="just"/>
            <a:endParaRPr lang="en-US" sz="2000" i="1" dirty="0">
              <a:latin typeface="Times New Roman" panose="02020603050405020304" pitchFamily="18" charset="0"/>
              <a:cs typeface="Times New Roman" panose="02020603050405020304" pitchFamily="18" charset="0"/>
            </a:endParaRPr>
          </a:p>
          <a:p>
            <a:pPr algn="just"/>
            <a:r>
              <a:rPr lang="en-US" sz="2000" i="1" dirty="0">
                <a:latin typeface="Times New Roman" panose="02020603050405020304" pitchFamily="18" charset="0"/>
                <a:cs typeface="Times New Roman" panose="02020603050405020304" pitchFamily="18" charset="0"/>
              </a:rPr>
              <a:t>	What can a computer do efficiently This study is called intractable	 and the problems that can be solved by a computer using no more</a:t>
            </a:r>
          </a:p>
          <a:p>
            <a:pPr algn="just"/>
            <a:r>
              <a:rPr lang="en-US" sz="2000" i="1" dirty="0">
                <a:latin typeface="Times New Roman" panose="02020603050405020304" pitchFamily="18" charset="0"/>
                <a:cs typeface="Times New Roman" panose="02020603050405020304" pitchFamily="18" charset="0"/>
              </a:rPr>
              <a:t>	time than some slowly growing function of the size of the input are 	called tractable. </a:t>
            </a:r>
          </a:p>
          <a:p>
            <a:pPr algn="just"/>
            <a:endParaRPr lang="en-US" sz="2000" i="1" dirty="0">
              <a:latin typeface="Times New Roman" panose="02020603050405020304" pitchFamily="18" charset="0"/>
              <a:cs typeface="Times New Roman" panose="02020603050405020304" pitchFamily="18" charset="0"/>
            </a:endParaRPr>
          </a:p>
          <a:p>
            <a:pPr algn="just"/>
            <a:r>
              <a:rPr lang="en-US" sz="2000" i="1" dirty="0">
                <a:latin typeface="Times New Roman" panose="02020603050405020304" pitchFamily="18" charset="0"/>
                <a:cs typeface="Times New Roman" panose="02020603050405020304" pitchFamily="18" charset="0"/>
              </a:rPr>
              <a:t>	</a:t>
            </a:r>
            <a:endParaRPr lang="en-IN" sz="2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4961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B32B8F-D1A3-4F18-A39C-62E885565534}"/>
              </a:ext>
            </a:extLst>
          </p:cNvPr>
          <p:cNvSpPr/>
          <p:nvPr/>
        </p:nvSpPr>
        <p:spPr>
          <a:xfrm>
            <a:off x="179512" y="1095200"/>
            <a:ext cx="8784976" cy="535813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ln>
                <a:solidFill>
                  <a:schemeClr val="tx1"/>
                </a:solidFill>
              </a:ln>
            </a:endParaRPr>
          </a:p>
        </p:txBody>
      </p:sp>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a:bodyPr>
          <a:lstStyle/>
          <a:p>
            <a:pPr algn="just"/>
            <a:r>
              <a:rPr lang="en-US" sz="2800" b="1" dirty="0">
                <a:solidFill>
                  <a:schemeClr val="bg1"/>
                </a:solidFill>
                <a:latin typeface="Times New Roman" panose="02020603050405020304" pitchFamily="18" charset="0"/>
                <a:cs typeface="Times New Roman" panose="02020603050405020304" pitchFamily="18" charset="0"/>
              </a:rPr>
              <a:t> The Central Concepts of  Automata</a:t>
            </a:r>
          </a:p>
        </p:txBody>
      </p:sp>
      <p:sp>
        <p:nvSpPr>
          <p:cNvPr id="7" name="Rectangle 6"/>
          <p:cNvSpPr/>
          <p:nvPr/>
        </p:nvSpPr>
        <p:spPr>
          <a:xfrm>
            <a:off x="0" y="944004"/>
            <a:ext cx="9108504" cy="1569660"/>
          </a:xfrm>
          <a:prstGeom prst="rect">
            <a:avLst/>
          </a:prstGeom>
        </p:spPr>
        <p:txBody>
          <a:bodyPr wrap="square">
            <a:spAutoFit/>
          </a:bodyPr>
          <a:lstStyle/>
          <a:p>
            <a:pPr algn="just"/>
            <a:endParaRPr lang="en-US" sz="2400" b="1" dirty="0"/>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8</a:t>
            </a:fld>
            <a:endParaRPr lang="en-US" dirty="0"/>
          </a:p>
        </p:txBody>
      </p:sp>
      <p:sp>
        <p:nvSpPr>
          <p:cNvPr id="8" name="TextBox 7">
            <a:extLst>
              <a:ext uri="{FF2B5EF4-FFF2-40B4-BE49-F238E27FC236}">
                <a16:creationId xmlns:a16="http://schemas.microsoft.com/office/drawing/2014/main" id="{7F67FBD1-3A81-41BB-8CBB-0BCBC42F7206}"/>
              </a:ext>
            </a:extLst>
          </p:cNvPr>
          <p:cNvSpPr txBox="1"/>
          <p:nvPr/>
        </p:nvSpPr>
        <p:spPr>
          <a:xfrm>
            <a:off x="369288" y="1162489"/>
            <a:ext cx="8175114" cy="5740033"/>
          </a:xfrm>
          <a:prstGeom prst="rect">
            <a:avLst/>
          </a:prstGeom>
          <a:noFill/>
        </p:spPr>
        <p:txBody>
          <a:bodyPr wrap="square">
            <a:spAutoFit/>
          </a:bodyPr>
          <a:lstStyle/>
          <a:p>
            <a:pPr algn="just"/>
            <a:r>
              <a:rPr lang="en-US" sz="2000" b="1" dirty="0">
                <a:latin typeface="Times New Roman" panose="02020603050405020304" pitchFamily="18" charset="0"/>
                <a:cs typeface="Times New Roman" panose="02020603050405020304" pitchFamily="18" charset="0"/>
              </a:rPr>
              <a:t>Alphabet:</a:t>
            </a:r>
          </a:p>
          <a:p>
            <a:pPr algn="just"/>
            <a:endParaRPr lang="en-US" sz="7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An alphabet is a  finite,  nonempty set of symbols. Conventionally,  we use the</a:t>
            </a:r>
          </a:p>
          <a:p>
            <a:pPr algn="just"/>
            <a:r>
              <a:rPr lang="en-US" sz="2000" dirty="0">
                <a:latin typeface="Times New Roman" panose="02020603050405020304" pitchFamily="18" charset="0"/>
                <a:cs typeface="Times New Roman" panose="02020603050405020304" pitchFamily="18" charset="0"/>
              </a:rPr>
              <a:t>symbol  ∑  for an alphabet.</a:t>
            </a:r>
          </a:p>
          <a:p>
            <a:pPr algn="just"/>
            <a:endParaRPr lang="en-US" sz="105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 Common alphabets include, </a:t>
            </a:r>
          </a:p>
          <a:p>
            <a:pPr algn="just"/>
            <a:endParaRPr lang="en-US" sz="1100" dirty="0">
              <a:latin typeface="Times New Roman" panose="02020603050405020304" pitchFamily="18" charset="0"/>
              <a:cs typeface="Times New Roman" panose="02020603050405020304" pitchFamily="18" charset="0"/>
            </a:endParaRPr>
          </a:p>
          <a:p>
            <a:pPr marL="457200" indent="-457200" algn="just">
              <a:buAutoNum type="arabicPeriod"/>
            </a:pPr>
            <a:r>
              <a:rPr lang="en-US" sz="2000" dirty="0">
                <a:latin typeface="Times New Roman" panose="02020603050405020304" pitchFamily="18" charset="0"/>
                <a:cs typeface="Times New Roman" panose="02020603050405020304" pitchFamily="18" charset="0"/>
              </a:rPr>
              <a:t>∑ ={0,1}</a:t>
            </a:r>
          </a:p>
          <a:p>
            <a:pPr marL="457200" indent="-457200" algn="just">
              <a:buAutoNum type="arabicPeriod"/>
            </a:pPr>
            <a:r>
              <a:rPr lang="en-US" sz="2000" dirty="0">
                <a:latin typeface="Times New Roman" panose="02020603050405020304" pitchFamily="18" charset="0"/>
                <a:cs typeface="Times New Roman" panose="02020603050405020304" pitchFamily="18" charset="0"/>
              </a:rPr>
              <a:t>∑={a, b,….z}</a:t>
            </a:r>
          </a:p>
          <a:p>
            <a:pPr marL="457200" indent="-457200" algn="just">
              <a:buAutoNum type="arabicPeriod"/>
            </a:pPr>
            <a:r>
              <a:rPr lang="en-US" sz="2000" dirty="0">
                <a:latin typeface="Times New Roman" panose="02020603050405020304" pitchFamily="18" charset="0"/>
                <a:cs typeface="Times New Roman" panose="02020603050405020304" pitchFamily="18" charset="0"/>
              </a:rPr>
              <a:t>The set of all ASCII characters.</a:t>
            </a:r>
          </a:p>
          <a:p>
            <a:pPr algn="just"/>
            <a:endParaRPr lang="en-US" sz="105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Strings</a:t>
            </a:r>
          </a:p>
          <a:p>
            <a:pPr algn="just"/>
            <a:r>
              <a:rPr lang="en-US" sz="2000" dirty="0">
                <a:latin typeface="Times New Roman" panose="02020603050405020304" pitchFamily="18" charset="0"/>
                <a:cs typeface="Times New Roman" panose="02020603050405020304" pitchFamily="18" charset="0"/>
              </a:rPr>
              <a:t>A string or sometimes word is a finite sequence of symbols chosen from some alphabet. </a:t>
            </a:r>
          </a:p>
          <a:p>
            <a:pPr algn="just"/>
            <a:r>
              <a:rPr lang="en-US" sz="2000" dirty="0">
                <a:latin typeface="Times New Roman" panose="02020603050405020304" pitchFamily="18" charset="0"/>
                <a:cs typeface="Times New Roman" panose="02020603050405020304" pitchFamily="18" charset="0"/>
              </a:rPr>
              <a:t>For example, 011110 is a string from the binary alphabet ∑ ={0,1}. </a:t>
            </a:r>
          </a:p>
          <a:p>
            <a:pPr algn="just"/>
            <a:endParaRPr lang="en-US"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The Empty String</a:t>
            </a:r>
          </a:p>
          <a:p>
            <a:pPr algn="just"/>
            <a:r>
              <a:rPr lang="en-US" sz="2000" dirty="0">
                <a:latin typeface="Times New Roman" panose="02020603050405020304" pitchFamily="18" charset="0"/>
                <a:cs typeface="Times New Roman" panose="02020603050405020304" pitchFamily="18" charset="0"/>
              </a:rPr>
              <a:t>The empty string is the string with zero occurrences of symbols. This string</a:t>
            </a:r>
          </a:p>
          <a:p>
            <a:pPr algn="just"/>
            <a:r>
              <a:rPr lang="en-US" sz="2000" dirty="0">
                <a:latin typeface="Times New Roman" panose="02020603050405020304" pitchFamily="18" charset="0"/>
                <a:cs typeface="Times New Roman" panose="02020603050405020304" pitchFamily="18" charset="0"/>
              </a:rPr>
              <a:t>denoted  </a:t>
            </a:r>
            <a:r>
              <a:rPr lang="en-US" sz="24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ϵ</a:t>
            </a:r>
            <a:r>
              <a:rPr lang="en-US" sz="24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is a empty string.</a:t>
            </a:r>
          </a:p>
          <a:p>
            <a:pPr algn="just"/>
            <a:r>
              <a:rPr lang="en-US" sz="2000" b="1" dirty="0">
                <a:latin typeface="Times New Roman" panose="02020603050405020304" pitchFamily="18" charset="0"/>
                <a:cs typeface="Times New Roman" panose="02020603050405020304" pitchFamily="18" charset="0"/>
              </a:rPr>
              <a:t> </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086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B32B8F-D1A3-4F18-A39C-62E885565534}"/>
              </a:ext>
            </a:extLst>
          </p:cNvPr>
          <p:cNvSpPr/>
          <p:nvPr/>
        </p:nvSpPr>
        <p:spPr>
          <a:xfrm>
            <a:off x="179512" y="1095200"/>
            <a:ext cx="8784976" cy="535813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IN">
              <a:ln>
                <a:solidFill>
                  <a:schemeClr val="tx1"/>
                </a:solidFill>
              </a:ln>
            </a:endParaRPr>
          </a:p>
        </p:txBody>
      </p:sp>
      <p:sp>
        <p:nvSpPr>
          <p:cNvPr id="2" name="Title 1"/>
          <p:cNvSpPr txBox="1">
            <a:spLocks/>
          </p:cNvSpPr>
          <p:nvPr/>
        </p:nvSpPr>
        <p:spPr>
          <a:xfrm>
            <a:off x="611560" y="0"/>
            <a:ext cx="7959090" cy="615553"/>
          </a:xfrm>
          <a:prstGeom prst="rect">
            <a:avLst/>
          </a:prstGeo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1" i="0" u="none" strike="noStrike" kern="0" cap="none" spc="0" normalizeH="0" baseline="0" noProof="0" dirty="0">
              <a:ln>
                <a:noFill/>
              </a:ln>
              <a:effectLst/>
              <a:uLnTx/>
              <a:uFillTx/>
              <a:latin typeface="Calibri" pitchFamily="34" charset="0"/>
              <a:ea typeface="+mj-ea"/>
              <a:cs typeface="Calibri" pitchFamily="34" charset="0"/>
            </a:endParaRPr>
          </a:p>
        </p:txBody>
      </p:sp>
      <p:sp>
        <p:nvSpPr>
          <p:cNvPr id="4" name="Title 3"/>
          <p:cNvSpPr>
            <a:spLocks noGrp="1"/>
          </p:cNvSpPr>
          <p:nvPr>
            <p:ph type="title" idx="4294967295"/>
          </p:nvPr>
        </p:nvSpPr>
        <p:spPr>
          <a:xfrm>
            <a:off x="0" y="116632"/>
            <a:ext cx="7884973" cy="684312"/>
          </a:xfrm>
        </p:spPr>
        <p:txBody>
          <a:bodyPr>
            <a:normAutofit/>
          </a:bodyPr>
          <a:lstStyle/>
          <a:p>
            <a:pPr algn="just"/>
            <a:r>
              <a:rPr lang="en-US" sz="2800" b="1" dirty="0">
                <a:solidFill>
                  <a:schemeClr val="bg1"/>
                </a:solidFill>
                <a:latin typeface="Times New Roman" panose="02020603050405020304" pitchFamily="18" charset="0"/>
                <a:cs typeface="Times New Roman" panose="02020603050405020304" pitchFamily="18" charset="0"/>
              </a:rPr>
              <a:t> The Central Concepts of  Automata (Contd..)</a:t>
            </a:r>
          </a:p>
        </p:txBody>
      </p:sp>
      <p:sp>
        <p:nvSpPr>
          <p:cNvPr id="7" name="Rectangle 6"/>
          <p:cNvSpPr/>
          <p:nvPr/>
        </p:nvSpPr>
        <p:spPr>
          <a:xfrm>
            <a:off x="0" y="944004"/>
            <a:ext cx="9108504" cy="1569660"/>
          </a:xfrm>
          <a:prstGeom prst="rect">
            <a:avLst/>
          </a:prstGeom>
        </p:spPr>
        <p:txBody>
          <a:bodyPr wrap="square">
            <a:spAutoFit/>
          </a:bodyPr>
          <a:lstStyle/>
          <a:p>
            <a:pPr algn="just"/>
            <a:endParaRPr lang="en-US" sz="2400" b="1" dirty="0"/>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b="1" dirty="0">
              <a:solidFill>
                <a:srgbClr val="002060"/>
              </a:solidFill>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BA9AFEED-B5AA-4E65-BBB3-94AAC1C65CEF}"/>
              </a:ext>
            </a:extLst>
          </p:cNvPr>
          <p:cNvSpPr>
            <a:spLocks noGrp="1"/>
          </p:cNvSpPr>
          <p:nvPr>
            <p:ph type="dt" sz="half" idx="10"/>
          </p:nvPr>
        </p:nvSpPr>
        <p:spPr/>
        <p:txBody>
          <a:bodyPr/>
          <a:lstStyle/>
          <a:p>
            <a:pPr>
              <a:defRPr/>
            </a:pPr>
            <a:r>
              <a:rPr lang="en-US"/>
              <a:t>Prepared By : Dr K RAJENDRA PRASAD,  PROFESSOR, DEPT. OF CSE (CS),  IARE (Autonomous), NANDYAL</a:t>
            </a:r>
            <a:endParaRPr lang="en-US" dirty="0"/>
          </a:p>
        </p:txBody>
      </p:sp>
      <p:sp>
        <p:nvSpPr>
          <p:cNvPr id="6" name="Slide Number Placeholder 5">
            <a:extLst>
              <a:ext uri="{FF2B5EF4-FFF2-40B4-BE49-F238E27FC236}">
                <a16:creationId xmlns:a16="http://schemas.microsoft.com/office/drawing/2014/main" id="{C0F5D2E4-BA83-470F-8D2F-F2E8DDC37FF0}"/>
              </a:ext>
            </a:extLst>
          </p:cNvPr>
          <p:cNvSpPr>
            <a:spLocks noGrp="1"/>
          </p:cNvSpPr>
          <p:nvPr>
            <p:ph type="sldNum" sz="quarter" idx="12"/>
          </p:nvPr>
        </p:nvSpPr>
        <p:spPr>
          <a:xfrm>
            <a:off x="6588224" y="6625655"/>
            <a:ext cx="2194560" cy="151196"/>
          </a:xfrm>
        </p:spPr>
        <p:txBody>
          <a:bodyPr/>
          <a:lstStyle/>
          <a:p>
            <a:pPr>
              <a:defRPr/>
            </a:pPr>
            <a:fld id="{FAB6ED7B-5CA3-4472-B01C-99CB7689D1EA}" type="slidenum">
              <a:rPr lang="en-US" smtClean="0"/>
              <a:pPr>
                <a:defRPr/>
              </a:pPr>
              <a:t>9</a:t>
            </a:fld>
            <a:endParaRPr lang="en-US" dirty="0"/>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7F67FBD1-3A81-41BB-8CBB-0BCBC42F7206}"/>
                  </a:ext>
                </a:extLst>
              </p:cNvPr>
              <p:cNvSpPr txBox="1"/>
              <p:nvPr/>
            </p:nvSpPr>
            <p:spPr>
              <a:xfrm>
                <a:off x="395536" y="1190225"/>
                <a:ext cx="8175114" cy="3191002"/>
              </a:xfrm>
              <a:prstGeom prst="rect">
                <a:avLst/>
              </a:prstGeom>
              <a:noFill/>
            </p:spPr>
            <p:txBody>
              <a:bodyPr wrap="square">
                <a:spAutoFit/>
              </a:bodyPr>
              <a:lstStyle/>
              <a:p>
                <a:pPr algn="just"/>
                <a:r>
                  <a:rPr lang="en-US" sz="2000" b="1" dirty="0">
                    <a:latin typeface="Times New Roman" panose="02020603050405020304" pitchFamily="18" charset="0"/>
                    <a:cs typeface="Times New Roman" panose="02020603050405020304" pitchFamily="18" charset="0"/>
                  </a:rPr>
                  <a:t>Length of a String</a:t>
                </a:r>
              </a:p>
              <a:p>
                <a:pPr algn="just"/>
                <a:endParaRPr lang="en-US" sz="400" b="1"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Length of a string is the number of symbols in the string</a:t>
                </a:r>
              </a:p>
              <a:p>
                <a:pPr algn="just"/>
                <a:endParaRPr lang="en-US" sz="1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For instance, the string 01101 has length ‘5’</a:t>
                </a:r>
              </a:p>
              <a:p>
                <a:pPr algn="just"/>
                <a:endParaRPr lang="en-US" sz="2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The standard notation for the length of a string w is |w|</a:t>
                </a:r>
              </a:p>
              <a:p>
                <a:pPr algn="just"/>
                <a:endParaRPr lang="en-US" sz="6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Examples: </a:t>
                </a:r>
                <a:r>
                  <a:rPr lang="en-US" sz="2000" dirty="0">
                    <a:latin typeface="Times New Roman" panose="02020603050405020304" pitchFamily="18" charset="0"/>
                    <a:cs typeface="Times New Roman" panose="02020603050405020304" pitchFamily="18" charset="0"/>
                  </a:rPr>
                  <a:t>|110| = 3, |10|=2, |11011|=5, |</a:t>
                </a:r>
                <a:r>
                  <a:rPr lang="el-GR" sz="2000" dirty="0">
                    <a:latin typeface="Times New Roman" panose="02020603050405020304" pitchFamily="18" charset="0"/>
                    <a:cs typeface="Times New Roman" panose="02020603050405020304" pitchFamily="18" charset="0"/>
                  </a:rPr>
                  <a:t>ϵ</a:t>
                </a:r>
                <a:r>
                  <a:rPr lang="en-US" sz="2000" dirty="0">
                    <a:latin typeface="Times New Roman" panose="02020603050405020304" pitchFamily="18" charset="0"/>
                    <a:cs typeface="Times New Roman" panose="02020603050405020304" pitchFamily="18" charset="0"/>
                  </a:rPr>
                  <a:t>| = 0</a:t>
                </a:r>
              </a:p>
              <a:p>
                <a:pPr algn="just"/>
                <a:endParaRPr lang="en-US" sz="800" dirty="0">
                  <a:latin typeface="Times New Roman" panose="02020603050405020304" pitchFamily="18" charset="0"/>
                  <a:cs typeface="Times New Roman" panose="02020603050405020304" pitchFamily="18" charset="0"/>
                </a:endParaRPr>
              </a:p>
              <a:p>
                <a:pPr algn="just"/>
                <a:r>
                  <a:rPr lang="en-US" sz="2000" b="1" dirty="0">
                    <a:latin typeface="Times New Roman" panose="02020603050405020304" pitchFamily="18" charset="0"/>
                    <a:cs typeface="Times New Roman" panose="02020603050405020304" pitchFamily="18" charset="0"/>
                  </a:rPr>
                  <a:t>Powers of an Alphabet</a:t>
                </a:r>
              </a:p>
              <a:p>
                <a:pPr algn="just"/>
                <a:r>
                  <a:rPr lang="en-US" sz="2000" dirty="0">
                    <a:latin typeface="Times New Roman" panose="02020603050405020304" pitchFamily="18" charset="0"/>
                    <a:cs typeface="Times New Roman" panose="02020603050405020304" pitchFamily="18" charset="0"/>
                  </a:rPr>
                  <a:t>If ∑ is an alphabet, we define </a:t>
                </a:r>
                <a14:m>
                  <m:oMath xmlns:m="http://schemas.openxmlformats.org/officeDocument/2006/math">
                    <m:sSup>
                      <m:sSupPr>
                        <m:ctrlPr>
                          <a:rPr lang="en-US" sz="2000" i="1" smtClean="0">
                            <a:latin typeface="Cambria Math" panose="02040503050406030204" pitchFamily="18" charset="0"/>
                            <a:cs typeface="Times New Roman" panose="02020603050405020304" pitchFamily="18" charset="0"/>
                          </a:rPr>
                        </m:ctrlPr>
                      </m:sSupPr>
                      <m:e>
                        <m:r>
                          <m:rPr>
                            <m:sty m:val="p"/>
                          </m:rPr>
                          <a:rPr lang="el-GR" sz="2000" i="1" smtClean="0">
                            <a:latin typeface="Cambria Math" panose="02040503050406030204" pitchFamily="18" charset="0"/>
                            <a:ea typeface="Cambria Math" panose="02040503050406030204" pitchFamily="18" charset="0"/>
                            <a:cs typeface="Times New Roman" panose="02020603050405020304" pitchFamily="18" charset="0"/>
                          </a:rPr>
                          <m:t>Σ</m:t>
                        </m:r>
                      </m:e>
                      <m:sup>
                        <m:r>
                          <a:rPr lang="en-US" sz="2000" b="0" i="1" smtClean="0">
                            <a:latin typeface="Cambria Math" panose="02040503050406030204" pitchFamily="18" charset="0"/>
                            <a:cs typeface="Times New Roman" panose="02020603050405020304" pitchFamily="18" charset="0"/>
                          </a:rPr>
                          <m:t>𝑘</m:t>
                        </m:r>
                      </m:sup>
                    </m:sSup>
                    <m:r>
                      <a:rPr lang="en-US" sz="2000" b="0" i="1" smtClean="0">
                        <a:latin typeface="Cambria Math" panose="02040503050406030204" pitchFamily="18" charset="0"/>
                        <a:cs typeface="Times New Roman" panose="02020603050405020304" pitchFamily="18" charset="0"/>
                      </a:rPr>
                      <m:t> </m:t>
                    </m:r>
                    <m:r>
                      <a:rPr lang="en-US" sz="2000" b="0" i="1" smtClean="0">
                        <a:latin typeface="Cambria Math" panose="02040503050406030204" pitchFamily="18" charset="0"/>
                        <a:cs typeface="Times New Roman" panose="02020603050405020304" pitchFamily="18" charset="0"/>
                      </a:rPr>
                      <m:t>𝑡𝑜</m:t>
                    </m:r>
                    <m:r>
                      <a:rPr lang="en-US" sz="2000" b="0" i="1" smtClean="0">
                        <a:latin typeface="Cambria Math" panose="02040503050406030204" pitchFamily="18" charset="0"/>
                        <a:cs typeface="Times New Roman" panose="02020603050405020304" pitchFamily="18" charset="0"/>
                      </a:rPr>
                      <m:t> </m:t>
                    </m:r>
                    <m:r>
                      <a:rPr lang="en-US" sz="2000" b="0" i="1" smtClean="0">
                        <a:latin typeface="Cambria Math" panose="02040503050406030204" pitchFamily="18" charset="0"/>
                        <a:cs typeface="Times New Roman" panose="02020603050405020304" pitchFamily="18" charset="0"/>
                      </a:rPr>
                      <m:t>𝑏𝑒</m:t>
                    </m:r>
                    <m:r>
                      <a:rPr lang="en-US" sz="2000" b="0" i="1" smtClean="0">
                        <a:latin typeface="Cambria Math" panose="02040503050406030204" pitchFamily="18" charset="0"/>
                        <a:cs typeface="Times New Roman" panose="02020603050405020304" pitchFamily="18" charset="0"/>
                      </a:rPr>
                      <m:t> </m:t>
                    </m:r>
                    <m:r>
                      <a:rPr lang="en-US" sz="2000" b="0" i="1" smtClean="0">
                        <a:latin typeface="Cambria Math" panose="02040503050406030204" pitchFamily="18" charset="0"/>
                        <a:cs typeface="Times New Roman" panose="02020603050405020304" pitchFamily="18" charset="0"/>
                      </a:rPr>
                      <m:t>𝑡h𝑒</m:t>
                    </m:r>
                    <m:r>
                      <a:rPr lang="en-US" sz="2000" b="0" i="1" smtClean="0">
                        <a:latin typeface="Cambria Math" panose="02040503050406030204" pitchFamily="18" charset="0"/>
                        <a:cs typeface="Times New Roman" panose="02020603050405020304" pitchFamily="18" charset="0"/>
                      </a:rPr>
                      <m:t> </m:t>
                    </m:r>
                    <m:r>
                      <a:rPr lang="en-US" sz="2000" b="0" i="1" smtClean="0">
                        <a:latin typeface="Cambria Math" panose="02040503050406030204" pitchFamily="18" charset="0"/>
                        <a:cs typeface="Times New Roman" panose="02020603050405020304" pitchFamily="18" charset="0"/>
                      </a:rPr>
                      <m:t>𝑠𝑒𝑡</m:t>
                    </m:r>
                    <m:r>
                      <a:rPr lang="en-US" sz="2000" b="0" i="1" smtClean="0">
                        <a:latin typeface="Cambria Math" panose="02040503050406030204" pitchFamily="18" charset="0"/>
                        <a:cs typeface="Times New Roman" panose="02020603050405020304" pitchFamily="18" charset="0"/>
                      </a:rPr>
                      <m:t> </m:t>
                    </m:r>
                    <m:r>
                      <a:rPr lang="en-US" sz="2000" b="0" i="1" smtClean="0">
                        <a:latin typeface="Cambria Math" panose="02040503050406030204" pitchFamily="18" charset="0"/>
                        <a:cs typeface="Times New Roman" panose="02020603050405020304" pitchFamily="18" charset="0"/>
                      </a:rPr>
                      <m:t>𝑜𝑓</m:t>
                    </m:r>
                    <m:r>
                      <a:rPr lang="en-US" sz="2000" b="0" i="1" smtClean="0">
                        <a:latin typeface="Cambria Math" panose="02040503050406030204" pitchFamily="18" charset="0"/>
                        <a:cs typeface="Times New Roman" panose="02020603050405020304" pitchFamily="18" charset="0"/>
                      </a:rPr>
                      <m:t> </m:t>
                    </m:r>
                    <m:r>
                      <a:rPr lang="en-US" sz="2000" b="0" i="1" smtClean="0">
                        <a:latin typeface="Cambria Math" panose="02040503050406030204" pitchFamily="18" charset="0"/>
                        <a:cs typeface="Times New Roman" panose="02020603050405020304" pitchFamily="18" charset="0"/>
                      </a:rPr>
                      <m:t>𝑠𝑡𝑟𝑖𝑛𝑔𝑠</m:t>
                    </m:r>
                    <m:r>
                      <a:rPr lang="en-US" sz="2000" b="0" i="1" smtClean="0">
                        <a:latin typeface="Cambria Math" panose="02040503050406030204" pitchFamily="18" charset="0"/>
                        <a:cs typeface="Times New Roman" panose="02020603050405020304" pitchFamily="18" charset="0"/>
                      </a:rPr>
                      <m:t> </m:t>
                    </m:r>
                    <m:r>
                      <a:rPr lang="en-US" sz="2000" b="0" i="1" smtClean="0">
                        <a:latin typeface="Cambria Math" panose="02040503050406030204" pitchFamily="18" charset="0"/>
                        <a:cs typeface="Times New Roman" panose="02020603050405020304" pitchFamily="18" charset="0"/>
                      </a:rPr>
                      <m:t>𝑜𝑓</m:t>
                    </m:r>
                    <m:r>
                      <a:rPr lang="en-US" sz="2000" b="0" i="1" smtClean="0">
                        <a:latin typeface="Cambria Math" panose="02040503050406030204" pitchFamily="18" charset="0"/>
                        <a:cs typeface="Times New Roman" panose="02020603050405020304" pitchFamily="18" charset="0"/>
                      </a:rPr>
                      <m:t> </m:t>
                    </m:r>
                    <m:r>
                      <a:rPr lang="en-US" sz="2000" b="0" i="1" smtClean="0">
                        <a:latin typeface="Cambria Math" panose="02040503050406030204" pitchFamily="18" charset="0"/>
                        <a:cs typeface="Times New Roman" panose="02020603050405020304" pitchFamily="18" charset="0"/>
                      </a:rPr>
                      <m:t>𝑙𝑒𝑛𝑔𝑡h</m:t>
                    </m:r>
                    <m:r>
                      <a:rPr lang="en-US" sz="2000" b="0" i="1" smtClean="0">
                        <a:latin typeface="Cambria Math" panose="02040503050406030204" pitchFamily="18" charset="0"/>
                        <a:cs typeface="Times New Roman" panose="02020603050405020304" pitchFamily="18" charset="0"/>
                      </a:rPr>
                      <m:t> </m:t>
                    </m:r>
                    <m:r>
                      <a:rPr lang="en-US" sz="2000" b="0" i="1" smtClean="0">
                        <a:latin typeface="Cambria Math" panose="02040503050406030204" pitchFamily="18" charset="0"/>
                        <a:cs typeface="Times New Roman" panose="02020603050405020304" pitchFamily="18" charset="0"/>
                      </a:rPr>
                      <m:t>𝑘</m:t>
                    </m:r>
                  </m:oMath>
                </a14:m>
                <a:r>
                  <a:rPr lang="en-IN" sz="2000" b="1" dirty="0">
                    <a:latin typeface="Times New Roman" panose="02020603050405020304" pitchFamily="18" charset="0"/>
                    <a:cs typeface="Times New Roman" panose="02020603050405020304" pitchFamily="18" charset="0"/>
                  </a:rPr>
                  <a:t>Example:</a:t>
                </a:r>
              </a:p>
              <a:p>
                <a:pPr algn="just"/>
                <a:endParaRPr lang="en-IN" sz="2000" b="1" dirty="0">
                  <a:latin typeface="Times New Roman" panose="02020603050405020304" pitchFamily="18" charset="0"/>
                  <a:cs typeface="Times New Roman" panose="02020603050405020304" pitchFamily="18" charset="0"/>
                </a:endParaRPr>
              </a:p>
            </p:txBody>
          </p:sp>
        </mc:Choice>
        <mc:Fallback xmlns="">
          <p:sp>
            <p:nvSpPr>
              <p:cNvPr id="8" name="TextBox 7">
                <a:extLst>
                  <a:ext uri="{FF2B5EF4-FFF2-40B4-BE49-F238E27FC236}">
                    <a16:creationId xmlns:a16="http://schemas.microsoft.com/office/drawing/2014/main" id="{7F67FBD1-3A81-41BB-8CBB-0BCBC42F7206}"/>
                  </a:ext>
                </a:extLst>
              </p:cNvPr>
              <p:cNvSpPr txBox="1">
                <a:spLocks noRot="1" noChangeAspect="1" noMove="1" noResize="1" noEditPoints="1" noAdjustHandles="1" noChangeArrowheads="1" noChangeShapeType="1" noTextEdit="1"/>
              </p:cNvSpPr>
              <p:nvPr/>
            </p:nvSpPr>
            <p:spPr>
              <a:xfrm>
                <a:off x="395536" y="1190225"/>
                <a:ext cx="8175114" cy="3191002"/>
              </a:xfrm>
              <a:prstGeom prst="rect">
                <a:avLst/>
              </a:prstGeom>
              <a:blipFill>
                <a:blip r:embed="rId2"/>
                <a:stretch>
                  <a:fillRect l="-820" t="-954"/>
                </a:stretch>
              </a:blipFill>
            </p:spPr>
            <p:txBody>
              <a:bodyPr/>
              <a:lstStyle/>
              <a:p>
                <a:r>
                  <a:rPr lang="en-IN">
                    <a:noFill/>
                  </a:rPr>
                  <a:t> </a:t>
                </a:r>
              </a:p>
            </p:txBody>
          </p:sp>
        </mc:Fallback>
      </mc:AlternateContent>
      <p:pic>
        <p:nvPicPr>
          <p:cNvPr id="10" name="Picture 9">
            <a:extLst>
              <a:ext uri="{FF2B5EF4-FFF2-40B4-BE49-F238E27FC236}">
                <a16:creationId xmlns:a16="http://schemas.microsoft.com/office/drawing/2014/main" id="{8EA7097C-DFED-48A9-A773-1BA3ED209733}"/>
              </a:ext>
            </a:extLst>
          </p:cNvPr>
          <p:cNvPicPr>
            <a:picLocks noChangeAspect="1"/>
          </p:cNvPicPr>
          <p:nvPr/>
        </p:nvPicPr>
        <p:blipFill>
          <a:blip r:embed="rId3"/>
          <a:stretch>
            <a:fillRect/>
          </a:stretch>
        </p:blipFill>
        <p:spPr>
          <a:xfrm>
            <a:off x="1547664" y="4076326"/>
            <a:ext cx="5508535" cy="836609"/>
          </a:xfrm>
          <a:prstGeom prst="rect">
            <a:avLst/>
          </a:prstGeom>
        </p:spPr>
      </p:pic>
      <p:pic>
        <p:nvPicPr>
          <p:cNvPr id="12" name="Picture 11">
            <a:extLst>
              <a:ext uri="{FF2B5EF4-FFF2-40B4-BE49-F238E27FC236}">
                <a16:creationId xmlns:a16="http://schemas.microsoft.com/office/drawing/2014/main" id="{49B56F90-D446-4005-89EF-C867E7095700}"/>
              </a:ext>
            </a:extLst>
          </p:cNvPr>
          <p:cNvPicPr>
            <a:picLocks noChangeAspect="1"/>
          </p:cNvPicPr>
          <p:nvPr/>
        </p:nvPicPr>
        <p:blipFill>
          <a:blip r:embed="rId4"/>
          <a:stretch>
            <a:fillRect/>
          </a:stretch>
        </p:blipFill>
        <p:spPr>
          <a:xfrm>
            <a:off x="774906" y="4956137"/>
            <a:ext cx="8033125" cy="1396385"/>
          </a:xfrm>
          <a:prstGeom prst="rect">
            <a:avLst/>
          </a:prstGeom>
        </p:spPr>
      </p:pic>
    </p:spTree>
    <p:extLst>
      <p:ext uri="{BB962C8B-B14F-4D97-AF65-F5344CB8AC3E}">
        <p14:creationId xmlns:p14="http://schemas.microsoft.com/office/powerpoint/2010/main" val="3225279607"/>
      </p:ext>
    </p:extLst>
  </p:cSld>
  <p:clrMapOvr>
    <a:masterClrMapping/>
  </p:clrMapOvr>
</p:sld>
</file>

<file path=ppt/theme/theme1.xml><?xml version="1.0" encoding="utf-8"?>
<a:theme xmlns:a="http://schemas.openxmlformats.org/drawingml/2006/main" name="Technic">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594</TotalTime>
  <Words>2102</Words>
  <Application>Microsoft Office PowerPoint</Application>
  <PresentationFormat>On-screen Show (4:3)</PresentationFormat>
  <Paragraphs>239</Paragraphs>
  <Slides>18</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18</vt:i4>
      </vt:variant>
    </vt:vector>
  </HeadingPairs>
  <TitlesOfParts>
    <vt:vector size="30" baseType="lpstr">
      <vt:lpstr>Arial</vt:lpstr>
      <vt:lpstr>Berlin Sans FB</vt:lpstr>
      <vt:lpstr>Brush Script MT</vt:lpstr>
      <vt:lpstr>Calibri</vt:lpstr>
      <vt:lpstr>Calibri Light</vt:lpstr>
      <vt:lpstr>Cambria Math</vt:lpstr>
      <vt:lpstr>Franklin Gothic Book</vt:lpstr>
      <vt:lpstr>Times New Roman</vt:lpstr>
      <vt:lpstr>urw-din</vt:lpstr>
      <vt:lpstr>Wingdings 2</vt:lpstr>
      <vt:lpstr>Technic</vt:lpstr>
      <vt:lpstr>Metropolitan</vt:lpstr>
      <vt:lpstr>FORMAL  LANGUAGES  AND  AUTOMATA  THEORY</vt:lpstr>
      <vt:lpstr>Why Study Automata Theory: (Contd..)</vt:lpstr>
      <vt:lpstr>Why Study Automata Theory: (Contd..)</vt:lpstr>
      <vt:lpstr>Why Study Automata Theory: (Contd..)</vt:lpstr>
      <vt:lpstr>Structural Representations</vt:lpstr>
      <vt:lpstr> Structural Representations (Contd..)</vt:lpstr>
      <vt:lpstr> Automata and Complexity (Contd..)</vt:lpstr>
      <vt:lpstr> The Central Concepts of  Automata</vt:lpstr>
      <vt:lpstr> The Central Concepts of  Automata (Contd..)</vt:lpstr>
      <vt:lpstr> The Central Concepts of  Automata (Contd..)</vt:lpstr>
      <vt:lpstr> The Central Concepts of  Automata (Contd..)</vt:lpstr>
      <vt:lpstr> Finite Automata</vt:lpstr>
      <vt:lpstr> Finite Automata</vt:lpstr>
      <vt:lpstr> Finite Automata</vt:lpstr>
      <vt:lpstr> Types of Finite Automata</vt:lpstr>
      <vt:lpstr>Deterministic Finite Automata (DFA)</vt:lpstr>
      <vt:lpstr>Non-Deterministic Finite Automata (NFA or NDFA)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Sirisha</dc:creator>
  <cp:lastModifiedBy>rajendra prasad</cp:lastModifiedBy>
  <cp:revision>106</cp:revision>
  <dcterms:created xsi:type="dcterms:W3CDTF">2019-07-11T08:42:48Z</dcterms:created>
  <dcterms:modified xsi:type="dcterms:W3CDTF">2023-09-26T02:21:46Z</dcterms:modified>
</cp:coreProperties>
</file>